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3C1D52-4998-4194-BDD9-61C9AE7CC2BA}" v="8" dt="2020-04-08T12:00:33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y Lezar" userId="7af34d704e51633d" providerId="LiveId" clId="{0F3C1D52-4998-4194-BDD9-61C9AE7CC2BA}"/>
    <pc:docChg chg="modSld">
      <pc:chgData name="Gary Lezar" userId="7af34d704e51633d" providerId="LiveId" clId="{0F3C1D52-4998-4194-BDD9-61C9AE7CC2BA}" dt="2020-04-08T12:02:31.742" v="39" actId="113"/>
      <pc:docMkLst>
        <pc:docMk/>
      </pc:docMkLst>
      <pc:sldChg chg="modSp">
        <pc:chgData name="Gary Lezar" userId="7af34d704e51633d" providerId="LiveId" clId="{0F3C1D52-4998-4194-BDD9-61C9AE7CC2BA}" dt="2020-04-08T12:00:14.892" v="31" actId="20577"/>
        <pc:sldMkLst>
          <pc:docMk/>
          <pc:sldMk cId="0" sldId="272"/>
        </pc:sldMkLst>
        <pc:spChg chg="mod">
          <ac:chgData name="Gary Lezar" userId="7af34d704e51633d" providerId="LiveId" clId="{0F3C1D52-4998-4194-BDD9-61C9AE7CC2BA}" dt="2020-04-08T12:00:14.892" v="31" actId="20577"/>
          <ac:spMkLst>
            <pc:docMk/>
            <pc:sldMk cId="0" sldId="272"/>
            <ac:spMk id="1048592" creationId="{00000000-0000-0000-0000-000000000000}"/>
          </ac:spMkLst>
        </pc:spChg>
        <pc:picChg chg="mod">
          <ac:chgData name="Gary Lezar" userId="7af34d704e51633d" providerId="LiveId" clId="{0F3C1D52-4998-4194-BDD9-61C9AE7CC2BA}" dt="2020-04-08T11:46:12.133" v="22" actId="14100"/>
          <ac:picMkLst>
            <pc:docMk/>
            <pc:sldMk cId="0" sldId="272"/>
            <ac:picMk id="2097155" creationId="{00000000-0000-0000-0000-000000000000}"/>
          </ac:picMkLst>
        </pc:picChg>
      </pc:sldChg>
      <pc:sldChg chg="modSp">
        <pc:chgData name="Gary Lezar" userId="7af34d704e51633d" providerId="LiveId" clId="{0F3C1D52-4998-4194-BDD9-61C9AE7CC2BA}" dt="2020-04-08T12:00:33.322" v="33" actId="20577"/>
        <pc:sldMkLst>
          <pc:docMk/>
          <pc:sldMk cId="0" sldId="274"/>
        </pc:sldMkLst>
        <pc:spChg chg="mod">
          <ac:chgData name="Gary Lezar" userId="7af34d704e51633d" providerId="LiveId" clId="{0F3C1D52-4998-4194-BDD9-61C9AE7CC2BA}" dt="2020-04-08T12:00:33.322" v="33" actId="20577"/>
          <ac:spMkLst>
            <pc:docMk/>
            <pc:sldMk cId="0" sldId="274"/>
            <ac:spMk id="1048611" creationId="{00000000-0000-0000-0000-000000000000}"/>
          </ac:spMkLst>
        </pc:spChg>
        <pc:spChg chg="mod">
          <ac:chgData name="Gary Lezar" userId="7af34d704e51633d" providerId="LiveId" clId="{0F3C1D52-4998-4194-BDD9-61C9AE7CC2BA}" dt="2020-04-08T12:00:30.809" v="32" actId="20577"/>
          <ac:spMkLst>
            <pc:docMk/>
            <pc:sldMk cId="0" sldId="274"/>
            <ac:spMk id="1048614" creationId="{00000000-0000-0000-0000-000000000000}"/>
          </ac:spMkLst>
        </pc:spChg>
      </pc:sldChg>
      <pc:sldChg chg="addSp modSp">
        <pc:chgData name="Gary Lezar" userId="7af34d704e51633d" providerId="LiveId" clId="{0F3C1D52-4998-4194-BDD9-61C9AE7CC2BA}" dt="2020-04-08T11:54:09.383" v="24" actId="1076"/>
        <pc:sldMkLst>
          <pc:docMk/>
          <pc:sldMk cId="0" sldId="279"/>
        </pc:sldMkLst>
        <pc:spChg chg="add mod">
          <ac:chgData name="Gary Lezar" userId="7af34d704e51633d" providerId="LiveId" clId="{0F3C1D52-4998-4194-BDD9-61C9AE7CC2BA}" dt="2020-04-08T11:54:09.383" v="24" actId="1076"/>
          <ac:spMkLst>
            <pc:docMk/>
            <pc:sldMk cId="0" sldId="279"/>
            <ac:spMk id="9" creationId="{BF09FD5F-2268-45F8-8BEB-480F97835AC1}"/>
          </ac:spMkLst>
        </pc:spChg>
        <pc:spChg chg="mod">
          <ac:chgData name="Gary Lezar" userId="7af34d704e51633d" providerId="LiveId" clId="{0F3C1D52-4998-4194-BDD9-61C9AE7CC2BA}" dt="2020-04-08T11:23:16.594" v="21"/>
          <ac:spMkLst>
            <pc:docMk/>
            <pc:sldMk cId="0" sldId="279"/>
            <ac:spMk id="1048648" creationId="{00000000-0000-0000-0000-000000000000}"/>
          </ac:spMkLst>
        </pc:spChg>
        <pc:spChg chg="mod">
          <ac:chgData name="Gary Lezar" userId="7af34d704e51633d" providerId="LiveId" clId="{0F3C1D52-4998-4194-BDD9-61C9AE7CC2BA}" dt="2020-04-08T11:23:11.179" v="20" actId="1076"/>
          <ac:spMkLst>
            <pc:docMk/>
            <pc:sldMk cId="0" sldId="279"/>
            <ac:spMk id="1048651" creationId="{00000000-0000-0000-0000-000000000000}"/>
          </ac:spMkLst>
        </pc:spChg>
      </pc:sldChg>
      <pc:sldChg chg="modSp">
        <pc:chgData name="Gary Lezar" userId="7af34d704e51633d" providerId="LiveId" clId="{0F3C1D52-4998-4194-BDD9-61C9AE7CC2BA}" dt="2020-04-08T11:21:34.641" v="16" actId="1076"/>
        <pc:sldMkLst>
          <pc:docMk/>
          <pc:sldMk cId="0" sldId="280"/>
        </pc:sldMkLst>
        <pc:spChg chg="mod">
          <ac:chgData name="Gary Lezar" userId="7af34d704e51633d" providerId="LiveId" clId="{0F3C1D52-4998-4194-BDD9-61C9AE7CC2BA}" dt="2020-04-08T11:21:34.641" v="16" actId="1076"/>
          <ac:spMkLst>
            <pc:docMk/>
            <pc:sldMk cId="0" sldId="280"/>
            <ac:spMk id="1048658" creationId="{00000000-0000-0000-0000-000000000000}"/>
          </ac:spMkLst>
        </pc:spChg>
      </pc:sldChg>
      <pc:sldChg chg="modSp">
        <pc:chgData name="Gary Lezar" userId="7af34d704e51633d" providerId="LiveId" clId="{0F3C1D52-4998-4194-BDD9-61C9AE7CC2BA}" dt="2020-04-08T12:02:31.742" v="39" actId="113"/>
        <pc:sldMkLst>
          <pc:docMk/>
          <pc:sldMk cId="0" sldId="283"/>
        </pc:sldMkLst>
        <pc:spChg chg="mod">
          <ac:chgData name="Gary Lezar" userId="7af34d704e51633d" providerId="LiveId" clId="{0F3C1D52-4998-4194-BDD9-61C9AE7CC2BA}" dt="2020-04-08T12:02:31.742" v="39" actId="113"/>
          <ac:spMkLst>
            <pc:docMk/>
            <pc:sldMk cId="0" sldId="283"/>
            <ac:spMk id="1048680" creationId="{00000000-0000-0000-0000-000000000000}"/>
          </ac:spMkLst>
        </pc:spChg>
        <pc:spChg chg="mod">
          <ac:chgData name="Gary Lezar" userId="7af34d704e51633d" providerId="LiveId" clId="{0F3C1D52-4998-4194-BDD9-61C9AE7CC2BA}" dt="2020-04-08T11:55:19.365" v="27" actId="20577"/>
          <ac:spMkLst>
            <pc:docMk/>
            <pc:sldMk cId="0" sldId="283"/>
            <ac:spMk id="1048682" creationId="{00000000-0000-0000-0000-000000000000}"/>
          </ac:spMkLst>
        </pc:spChg>
      </pc:sldChg>
    </pc:docChg>
  </pc:docChgLst>
  <pc:docChgLst>
    <pc:chgData name="Tracey Toerien" userId="bc2d85b2c6ce55e3" providerId="LiveId" clId="{71062832-656D-49A6-AA7C-39CB558350FA}"/>
    <pc:docChg chg="modSld">
      <pc:chgData name="Tracey Toerien" userId="bc2d85b2c6ce55e3" providerId="LiveId" clId="{71062832-656D-49A6-AA7C-39CB558350FA}" dt="2020-04-08T08:17:07.059" v="0" actId="1076"/>
      <pc:docMkLst>
        <pc:docMk/>
      </pc:docMkLst>
      <pc:sldChg chg="modSp">
        <pc:chgData name="Tracey Toerien" userId="bc2d85b2c6ce55e3" providerId="LiveId" clId="{71062832-656D-49A6-AA7C-39CB558350FA}" dt="2020-04-08T08:17:07.059" v="0" actId="1076"/>
        <pc:sldMkLst>
          <pc:docMk/>
          <pc:sldMk cId="0" sldId="272"/>
        </pc:sldMkLst>
        <pc:spChg chg="mod">
          <ac:chgData name="Tracey Toerien" userId="bc2d85b2c6ce55e3" providerId="LiveId" clId="{71062832-656D-49A6-AA7C-39CB558350FA}" dt="2020-04-08T08:17:07.059" v="0" actId="1076"/>
          <ac:spMkLst>
            <pc:docMk/>
            <pc:sldMk cId="0" sldId="272"/>
            <ac:spMk id="104859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3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3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3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3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72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72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7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7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70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7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7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7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7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7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718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7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7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84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85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8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68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8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90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1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9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3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9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69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9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70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70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70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60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0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728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72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3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73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73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712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10487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7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7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1402C-8837-4E87-A1A0-B19F667200AA}" type="datetimeFigureOut">
              <a:rPr lang="en-ZA" smtClean="0"/>
              <a:t>2020/04/08</a:t>
            </a:fld>
            <a:endParaRPr lang="en-ZA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DCC13-FC10-4F20-8D9E-E528AC17750C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5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23.png"/><Relationship Id="rId5" Type="http://schemas.microsoft.com/office/2007/relationships/media" Target="../media/media6.mp4"/><Relationship Id="rId10" Type="http://schemas.openxmlformats.org/officeDocument/2006/relationships/image" Target="../media/image22.png"/><Relationship Id="rId4" Type="http://schemas.openxmlformats.org/officeDocument/2006/relationships/video" Target="../media/media5.mp4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sammy+snake+letter+land&amp;oq=sammy+snake+letter+land&amp;aqs=chrome..69i57j46j0.5628j0j9&amp;client=tablet-android-samsung&amp;sourceid=chrome-mobile&amp;ie=UTF-8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Gk0H2sHo6kU&amp;app=desktop" TargetMode="External"/><Relationship Id="rId5" Type="http://schemas.openxmlformats.org/officeDocument/2006/relationships/hyperlink" Target="https://www.youtube.com/watch?v=YRWbpsREIVU&amp;app=desktop" TargetMode="External"/><Relationship Id="rId4" Type="http://schemas.openxmlformats.org/officeDocument/2006/relationships/hyperlink" Target="https://youtu.be/uGb0-BLEDW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anHgPprl-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YzSJBowPEC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e7Lx0BL9J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rkxjAa3755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C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587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5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1" y="599393"/>
            <a:ext cx="5648531" cy="5778547"/>
          </a:xfrm>
          <a:prstGeom prst="rect">
            <a:avLst/>
          </a:prstGeom>
        </p:spPr>
      </p:pic>
      <p:sp>
        <p:nvSpPr>
          <p:cNvPr id="1048588" name="TextBox 6"/>
          <p:cNvSpPr txBox="1"/>
          <p:nvPr/>
        </p:nvSpPr>
        <p:spPr>
          <a:xfrm>
            <a:off x="1590736" y="1970469"/>
            <a:ext cx="4056359" cy="332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>
                <a:latin typeface="Berlin Sans FB" panose="020E0602020502020306" pitchFamily="34" charset="0"/>
              </a:rPr>
              <a:t>Welcome </a:t>
            </a:r>
          </a:p>
          <a:p>
            <a:pPr algn="ctr"/>
            <a:r>
              <a:rPr lang="en-US" altLang="en-GB" sz="6000" dirty="0">
                <a:latin typeface="Berlin Sans FB" panose="020E0602020502020306" pitchFamily="34" charset="0"/>
              </a:rPr>
              <a:t>Terrific Tigers</a:t>
            </a:r>
            <a:r>
              <a:rPr lang="en-ZA" sz="6000" dirty="0">
                <a:latin typeface="Berlin Sans FB" panose="020E0602020502020306" pitchFamily="34" charset="0"/>
              </a:rPr>
              <a:t> </a:t>
            </a:r>
            <a:endParaRPr lang="zh-CN" altLang="en-US"/>
          </a:p>
          <a:p>
            <a:pPr algn="ctr"/>
            <a:r>
              <a:rPr lang="en-ZA" sz="3600" dirty="0">
                <a:latin typeface="Berlin Sans FB" panose="020E0602020502020306" pitchFamily="34" charset="0"/>
              </a:rPr>
              <a:t>Week 1</a:t>
            </a:r>
          </a:p>
        </p:txBody>
      </p:sp>
      <p:pic>
        <p:nvPicPr>
          <p:cNvPr id="2097153" name="Picture 8" descr="A drawing of a cartoon character  Description automatically generated"/>
          <p:cNvPicPr>
            <a:picLocks noChangeAspect="1"/>
          </p:cNvPicPr>
          <p:nvPr/>
        </p:nvPicPr>
        <p:blipFill>
          <a:blip r:embed="rId3"/>
          <a:srcRect l="3195" r="3195"/>
          <a:stretch>
            <a:fillRect/>
          </a:stretch>
        </p:blipFill>
        <p:spPr>
          <a:xfrm>
            <a:off x="7303874" y="1047692"/>
            <a:ext cx="3783469" cy="46865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4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94843" y="512586"/>
            <a:ext cx="11347439" cy="6070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81" name="Picture 4" descr="A drawing of a cartoon character  Description automatically generated"/>
          <p:cNvPicPr>
            <a:picLocks noChangeAspect="1"/>
          </p:cNvPicPr>
          <p:nvPr/>
        </p:nvPicPr>
        <p:blipFill>
          <a:blip r:embed="rId4"/>
          <a:srcRect l="3171" r="3171"/>
          <a:stretch>
            <a:fillRect/>
          </a:stretch>
        </p:blipFill>
        <p:spPr>
          <a:xfrm>
            <a:off x="10481469" y="4308612"/>
            <a:ext cx="1158375" cy="1582436"/>
          </a:xfrm>
          <a:prstGeom prst="rect">
            <a:avLst/>
          </a:prstGeom>
        </p:spPr>
      </p:pic>
      <p:sp>
        <p:nvSpPr>
          <p:cNvPr id="1048655" name="TextBox 5"/>
          <p:cNvSpPr txBox="1"/>
          <p:nvPr/>
        </p:nvSpPr>
        <p:spPr>
          <a:xfrm>
            <a:off x="740899" y="633046"/>
            <a:ext cx="2754716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latin typeface="Berlin Sans FB" panose="020E0602020502020306" pitchFamily="34" charset="0"/>
              </a:rPr>
              <a:t> </a:t>
            </a:r>
            <a:r>
              <a:rPr lang="en-ZA" sz="3600" u="sng" dirty="0">
                <a:latin typeface="Berlin Sans FB" panose="020E0602020502020306" pitchFamily="34" charset="0"/>
              </a:rPr>
              <a:t>Fun</a:t>
            </a:r>
            <a:r>
              <a:rPr lang="en-US" altLang="en-GB" sz="3600" u="sng" dirty="0">
                <a:latin typeface="Berlin Sans FB" panose="020E0602020502020306" pitchFamily="34" charset="0"/>
              </a:rPr>
              <a:t> Sensory</a:t>
            </a:r>
            <a:r>
              <a:rPr lang="en-ZA" sz="3600" u="sng" dirty="0">
                <a:latin typeface="Berlin Sans FB" panose="020E0602020502020306" pitchFamily="34" charset="0"/>
              </a:rPr>
              <a:t> Activities </a:t>
            </a:r>
            <a:endParaRPr lang="zh-CN" altLang="en-US"/>
          </a:p>
        </p:txBody>
      </p:sp>
      <p:pic>
        <p:nvPicPr>
          <p:cNvPr id="2097182" name="Picture 3" descr="A close up of food  Description automatically generated"/>
          <p:cNvPicPr>
            <a:picLocks noChangeAspect="1"/>
          </p:cNvPicPr>
          <p:nvPr/>
        </p:nvPicPr>
        <p:blipFill rotWithShape="1">
          <a:blip r:embed="rId5"/>
          <a:srcRect t="33562" b="33562"/>
          <a:stretch>
            <a:fillRect/>
          </a:stretch>
        </p:blipFill>
        <p:spPr>
          <a:xfrm>
            <a:off x="2985543" y="4284396"/>
            <a:ext cx="3333839" cy="2041409"/>
          </a:xfrm>
          <a:prstGeom prst="rect">
            <a:avLst/>
          </a:prstGeom>
        </p:spPr>
      </p:pic>
      <p:pic>
        <p:nvPicPr>
          <p:cNvPr id="2097183" name="Picture 9" descr="A picture containing indoor, person, woman, photo  Description automatically generated"/>
          <p:cNvPicPr>
            <a:picLocks noChangeAspect="1"/>
          </p:cNvPicPr>
          <p:nvPr/>
        </p:nvPicPr>
        <p:blipFill rotWithShape="1">
          <a:blip r:embed="rId6"/>
          <a:srcRect t="4088" b="4088"/>
          <a:stretch>
            <a:fillRect/>
          </a:stretch>
        </p:blipFill>
        <p:spPr>
          <a:xfrm>
            <a:off x="740898" y="2569596"/>
            <a:ext cx="3335583" cy="3189668"/>
          </a:xfrm>
          <a:prstGeom prst="rect">
            <a:avLst/>
          </a:prstGeom>
        </p:spPr>
      </p:pic>
      <p:sp>
        <p:nvSpPr>
          <p:cNvPr id="1048656" name="Thought Bubble: Cloud 1"/>
          <p:cNvSpPr/>
          <p:nvPr/>
        </p:nvSpPr>
        <p:spPr>
          <a:xfrm flipH="1">
            <a:off x="6760937" y="582882"/>
            <a:ext cx="4724801" cy="3033974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57" name="TextBox 10"/>
          <p:cNvSpPr txBox="1"/>
          <p:nvPr/>
        </p:nvSpPr>
        <p:spPr>
          <a:xfrm>
            <a:off x="7171348" y="679933"/>
            <a:ext cx="3903976" cy="2631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1700" dirty="0">
                <a:latin typeface="Berlin Sans FB" panose="020E0602020502020306" pitchFamily="34" charset="0"/>
              </a:rPr>
              <a:t>FLOUR PASTE</a:t>
            </a:r>
            <a:endParaRPr lang="zh-CN" altLang="en-US" sz="1700"/>
          </a:p>
          <a:p>
            <a:pPr algn="ctr"/>
            <a:endParaRPr lang="zh-CN" altLang="en-US" sz="1700"/>
          </a:p>
          <a:p>
            <a:pPr algn="ctr"/>
            <a:r>
              <a:rPr lang="en-GB" altLang="en-GB" sz="1700" dirty="0">
                <a:latin typeface="Berlin Sans FB" panose="020E0602020502020306" pitchFamily="34" charset="0"/>
              </a:rPr>
              <a:t>•</a:t>
            </a:r>
            <a:r>
              <a:rPr lang="en-US" altLang="en-GB" sz="1700" dirty="0">
                <a:latin typeface="Berlin Sans FB" panose="020E0602020502020306" pitchFamily="34" charset="0"/>
              </a:rPr>
              <a:t> 1 cup flour (You can add more if needed)</a:t>
            </a:r>
            <a:endParaRPr lang="zh-CN" altLang="en-US" sz="1700"/>
          </a:p>
          <a:p>
            <a:pPr algn="ctr"/>
            <a:r>
              <a:rPr lang="en-GB" altLang="en-GB" sz="1700" dirty="0">
                <a:latin typeface="Berlin Sans FB" panose="020E0602020502020306" pitchFamily="34" charset="0"/>
              </a:rPr>
              <a:t>•</a:t>
            </a:r>
            <a:r>
              <a:rPr lang="en-US" altLang="en-GB" sz="1700" dirty="0">
                <a:latin typeface="Berlin Sans FB" panose="020E0602020502020306" pitchFamily="34" charset="0"/>
              </a:rPr>
              <a:t>half a cup water (Add more if needed) </a:t>
            </a:r>
            <a:endParaRPr lang="zh-CN" altLang="en-US" sz="1700"/>
          </a:p>
          <a:p>
            <a:pPr algn="ctr"/>
            <a:r>
              <a:rPr lang="en-GB" altLang="en-GB" sz="1700" dirty="0">
                <a:latin typeface="Berlin Sans FB" panose="020E0602020502020306" pitchFamily="34" charset="0"/>
              </a:rPr>
              <a:t>•</a:t>
            </a:r>
            <a:r>
              <a:rPr lang="en-US" altLang="en-GB" sz="1700" dirty="0">
                <a:latin typeface="Berlin Sans FB" panose="020E0602020502020306" pitchFamily="34" charset="0"/>
              </a:rPr>
              <a:t> a drop of food colouring</a:t>
            </a:r>
            <a:endParaRPr lang="zh-CN" altLang="en-US" sz="1700"/>
          </a:p>
          <a:p>
            <a:pPr algn="ctr"/>
            <a:endParaRPr lang="zh-CN" altLang="en-US" sz="1700"/>
          </a:p>
          <a:p>
            <a:pPr algn="ctr"/>
            <a:r>
              <a:rPr lang="en-US" altLang="en-GB" sz="1700" dirty="0">
                <a:latin typeface="Berlin Sans FB" panose="020E0602020502020306" pitchFamily="34" charset="0"/>
              </a:rPr>
              <a:t>Combine all the ingredients together to form a paste, let the kids get messy</a:t>
            </a:r>
            <a:r>
              <a:rPr lang="en-US" altLang="en-GB" dirty="0">
                <a:latin typeface="Berlin Sans FB" panose="020E0602020502020306" pitchFamily="34" charset="0"/>
              </a:rPr>
              <a:t> </a:t>
            </a:r>
            <a:r>
              <a:rPr lang="en-ZA" dirty="0">
                <a:latin typeface="Berlin Sans FB" panose="020E0602020502020306" pitchFamily="34" charset="0"/>
              </a:rPr>
              <a:t> </a:t>
            </a:r>
            <a:endParaRPr lang="zh-CN" altLang="en-US"/>
          </a:p>
        </p:txBody>
      </p:sp>
      <p:pic>
        <p:nvPicPr>
          <p:cNvPr id="2097184" name="Picture 2097183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1600000">
            <a:off x="8897756" y="4194384"/>
            <a:ext cx="1401819" cy="1985316"/>
          </a:xfrm>
          <a:prstGeom prst="rect">
            <a:avLst/>
          </a:prstGeom>
        </p:spPr>
      </p:pic>
      <p:sp>
        <p:nvSpPr>
          <p:cNvPr id="1048658" name="Thought Bubble: Cloud 1"/>
          <p:cNvSpPr/>
          <p:nvPr/>
        </p:nvSpPr>
        <p:spPr>
          <a:xfrm flipH="1">
            <a:off x="6292443" y="4091137"/>
            <a:ext cx="2514366" cy="1442859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1600" b="1" dirty="0">
                <a:solidFill>
                  <a:srgbClr val="800000"/>
                </a:solidFill>
              </a:rPr>
              <a:t>Watch my video on how to make the flour paste , for the sensory </a:t>
            </a:r>
            <a:r>
              <a:rPr lang="en-US" altLang="en-GB" sz="1600" b="1" dirty="0" err="1">
                <a:solidFill>
                  <a:srgbClr val="800000"/>
                </a:solidFill>
              </a:rPr>
              <a:t>acivity</a:t>
            </a:r>
            <a:r>
              <a:rPr lang="en-US" altLang="en-GB" sz="1600" b="1" dirty="0">
                <a:solidFill>
                  <a:srgbClr val="800000"/>
                </a:solidFill>
              </a:rPr>
              <a:t>.</a:t>
            </a:r>
            <a:endParaRPr lang="en-ZA" sz="1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/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9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evt="onBegin" delay="0"/>
                      </p:stCondLst>
                      <p:childTnLst>
                        <p:par>
                          <p:cTn id="5" fill="hold">
                            <p:stCondLst>
                              <p:cond evt="onBegin"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09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09718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Rectangle 13"/>
          <p:cNvSpPr/>
          <p:nvPr/>
        </p:nvSpPr>
        <p:spPr>
          <a:xfrm>
            <a:off x="2504661" y="1616765"/>
            <a:ext cx="6970643" cy="318052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60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61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1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85" name="Picture 10" descr="A drawing of a cartoon character  Description automatically generated"/>
          <p:cNvPicPr>
            <a:picLocks noChangeAspect="1"/>
          </p:cNvPicPr>
          <p:nvPr/>
        </p:nvPicPr>
        <p:blipFill>
          <a:blip r:embed="rId8"/>
          <a:srcRect l="3171" r="3171"/>
          <a:stretch>
            <a:fillRect/>
          </a:stretch>
        </p:blipFill>
        <p:spPr>
          <a:xfrm>
            <a:off x="10025847" y="4370377"/>
            <a:ext cx="1423204" cy="1767956"/>
          </a:xfrm>
          <a:prstGeom prst="rect">
            <a:avLst/>
          </a:prstGeom>
        </p:spPr>
      </p:pic>
      <p:sp>
        <p:nvSpPr>
          <p:cNvPr id="1048662" name="Rectangle 3"/>
          <p:cNvSpPr/>
          <p:nvPr/>
        </p:nvSpPr>
        <p:spPr>
          <a:xfrm>
            <a:off x="4414964" y="649024"/>
            <a:ext cx="5610883" cy="624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GB" sz="3600" b="1" u="sng" dirty="0">
                <a:solidFill>
                  <a:srgbClr val="CC0066"/>
                </a:solidFill>
                <a:latin typeface="Berlin Sans FB" panose="020E0602020502020306" pitchFamily="34" charset="0"/>
              </a:rPr>
              <a:t>Weekly Focus</a:t>
            </a:r>
            <a:r>
              <a:rPr lang="en-US" altLang="en-GB" sz="3600" u="sng" dirty="0">
                <a:latin typeface="Berlin Sans FB" panose="020E0602020502020306" pitchFamily="34" charset="0"/>
              </a:rPr>
              <a:t>   </a:t>
            </a:r>
            <a:r>
              <a:rPr lang="en-ZA" sz="3600" u="sng" dirty="0">
                <a:latin typeface="Berlin Sans FB" panose="020E0602020502020306" pitchFamily="34" charset="0"/>
              </a:rPr>
              <a:t>  </a:t>
            </a:r>
            <a:endParaRPr lang="en-ZA" sz="3600" dirty="0"/>
          </a:p>
        </p:txBody>
      </p:sp>
      <p:sp>
        <p:nvSpPr>
          <p:cNvPr id="1048663" name="TextBox 9"/>
          <p:cNvSpPr txBox="1"/>
          <p:nvPr/>
        </p:nvSpPr>
        <p:spPr>
          <a:xfrm>
            <a:off x="978435" y="1616765"/>
            <a:ext cx="7043214" cy="169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en-ZA" dirty="0"/>
          </a:p>
          <a:p>
            <a:endParaRPr lang="en-ZA" dirty="0"/>
          </a:p>
        </p:txBody>
      </p:sp>
      <p:sp>
        <p:nvSpPr>
          <p:cNvPr id="1048664" name="Thought Bubble: Cloud 1"/>
          <p:cNvSpPr/>
          <p:nvPr/>
        </p:nvSpPr>
        <p:spPr>
          <a:xfrm flipH="1">
            <a:off x="8537415" y="1616765"/>
            <a:ext cx="2911635" cy="2000794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65" name="TextBox 2"/>
          <p:cNvSpPr txBox="1"/>
          <p:nvPr/>
        </p:nvSpPr>
        <p:spPr>
          <a:xfrm>
            <a:off x="8670973" y="1959665"/>
            <a:ext cx="2644521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100" dirty="0">
                <a:solidFill>
                  <a:srgbClr val="660066"/>
                </a:solidFill>
                <a:latin typeface="Berlin Sans FB" panose="020E0602020502020306" pitchFamily="34" charset="0"/>
              </a:rPr>
              <a:t>Press play to see videos for our weekly focus area</a:t>
            </a:r>
            <a:r>
              <a:rPr lang="en-ZA" sz="2100" dirty="0">
                <a:latin typeface="Berlin Sans FB" panose="020E0602020502020306" pitchFamily="34" charset="0"/>
              </a:rPr>
              <a:t> </a:t>
            </a:r>
            <a:endParaRPr lang="zh-CN" altLang="en-US" sz="2100"/>
          </a:p>
        </p:txBody>
      </p:sp>
      <p:sp>
        <p:nvSpPr>
          <p:cNvPr id="1048666" name="Thought Bubble: Cloud 1"/>
          <p:cNvSpPr/>
          <p:nvPr/>
        </p:nvSpPr>
        <p:spPr>
          <a:xfrm flipH="1">
            <a:off x="6095999" y="1672168"/>
            <a:ext cx="2234429" cy="1681875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/>
              <a:t>Learning the letter 'S' for Sammy Snake</a:t>
            </a:r>
            <a:endParaRPr lang="en-ZA"/>
          </a:p>
        </p:txBody>
      </p:sp>
      <p:sp>
        <p:nvSpPr>
          <p:cNvPr id="1048667" name="Thought Bubble: Cloud 1"/>
          <p:cNvSpPr/>
          <p:nvPr/>
        </p:nvSpPr>
        <p:spPr>
          <a:xfrm flipH="1">
            <a:off x="3544485" y="1750850"/>
            <a:ext cx="2240415" cy="1570401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/>
              <a:t>Learning the number 9</a:t>
            </a:r>
            <a:endParaRPr lang="en-ZA"/>
          </a:p>
        </p:txBody>
      </p:sp>
      <p:sp>
        <p:nvSpPr>
          <p:cNvPr id="1048668" name="Thought Bubble: Cloud 1"/>
          <p:cNvSpPr/>
          <p:nvPr/>
        </p:nvSpPr>
        <p:spPr>
          <a:xfrm flipH="1">
            <a:off x="663443" y="1734763"/>
            <a:ext cx="2389325" cy="1643229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/>
              <a:t>Learning about a Circle and the colour Red</a:t>
            </a:r>
            <a:endParaRPr lang="en-ZA"/>
          </a:p>
        </p:txBody>
      </p:sp>
      <p:pic>
        <p:nvPicPr>
          <p:cNvPr id="2097186" name="Picture 2097185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682" y="3946134"/>
            <a:ext cx="2410836" cy="1702304"/>
          </a:xfrm>
          <a:prstGeom prst="rect">
            <a:avLst/>
          </a:prstGeom>
        </p:spPr>
      </p:pic>
      <p:pic>
        <p:nvPicPr>
          <p:cNvPr id="2097187" name="Picture 2097186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29438" y="3960458"/>
            <a:ext cx="2845865" cy="1659812"/>
          </a:xfrm>
          <a:prstGeom prst="rect">
            <a:avLst/>
          </a:prstGeom>
        </p:spPr>
      </p:pic>
      <p:pic>
        <p:nvPicPr>
          <p:cNvPr id="2097188" name="Picture 2097187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0212" y="3946134"/>
            <a:ext cx="2335787" cy="16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evt="onBegin"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97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97186"/>
                </p:tgtEl>
              </p:cMediaNode>
            </p:video>
            <p:seq concurrent="1" nextAc="seek">
              <p:cTn id="8" restart="whenNotActive" fill="hold" evtFilter="cancelBubble" nodeType="interactiveSeq"/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97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evt="onBegin" delay="0"/>
                      </p:stCondLst>
                      <p:childTnLst>
                        <p:par>
                          <p:cTn id="11" fill="hold">
                            <p:stCondLst>
                              <p:cond evt="onBegin"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097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09718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97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evt="onBegin" delay="0"/>
                      </p:stCondLst>
                      <p:childTnLst>
                        <p:par>
                          <p:cTn id="17" fill="hold">
                            <p:stCondLst>
                              <p:cond evt="onBegin"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97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09718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Rectangle 13"/>
          <p:cNvSpPr/>
          <p:nvPr/>
        </p:nvSpPr>
        <p:spPr>
          <a:xfrm>
            <a:off x="2504661" y="1616765"/>
            <a:ext cx="6970643" cy="318052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70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71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1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89" name="Picture 10" descr="A drawing of a cartoon character  Description automatically generated"/>
          <p:cNvPicPr>
            <a:picLocks noChangeAspect="1"/>
          </p:cNvPicPr>
          <p:nvPr/>
        </p:nvPicPr>
        <p:blipFill>
          <a:blip r:embed="rId4"/>
          <a:srcRect l="3171" r="3171"/>
          <a:stretch>
            <a:fillRect/>
          </a:stretch>
        </p:blipFill>
        <p:spPr>
          <a:xfrm>
            <a:off x="10025847" y="4370377"/>
            <a:ext cx="1423204" cy="1767956"/>
          </a:xfrm>
          <a:prstGeom prst="rect">
            <a:avLst/>
          </a:prstGeom>
        </p:spPr>
      </p:pic>
      <p:sp>
        <p:nvSpPr>
          <p:cNvPr id="1048672" name="Rectangle 3"/>
          <p:cNvSpPr/>
          <p:nvPr/>
        </p:nvSpPr>
        <p:spPr>
          <a:xfrm>
            <a:off x="3442266" y="597694"/>
            <a:ext cx="6108761" cy="624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GB" sz="3600" u="sng" dirty="0">
                <a:latin typeface="Berlin Sans FB" panose="020E0602020502020306" pitchFamily="34" charset="0"/>
              </a:rPr>
              <a:t>Recap on our Weekly focus   </a:t>
            </a:r>
            <a:r>
              <a:rPr lang="en-ZA" sz="3600" u="sng" dirty="0">
                <a:latin typeface="Berlin Sans FB" panose="020E0602020502020306" pitchFamily="34" charset="0"/>
              </a:rPr>
              <a:t>  </a:t>
            </a:r>
            <a:endParaRPr lang="en-ZA" sz="3600" dirty="0"/>
          </a:p>
        </p:txBody>
      </p:sp>
      <p:sp>
        <p:nvSpPr>
          <p:cNvPr id="1048673" name="TextBox 9"/>
          <p:cNvSpPr txBox="1"/>
          <p:nvPr/>
        </p:nvSpPr>
        <p:spPr>
          <a:xfrm>
            <a:off x="978435" y="1616765"/>
            <a:ext cx="7043214" cy="169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en-ZA" dirty="0"/>
          </a:p>
          <a:p>
            <a:endParaRPr lang="en-ZA" dirty="0"/>
          </a:p>
        </p:txBody>
      </p:sp>
      <p:sp>
        <p:nvSpPr>
          <p:cNvPr id="1048674" name="Thought Bubble: Cloud 1"/>
          <p:cNvSpPr/>
          <p:nvPr/>
        </p:nvSpPr>
        <p:spPr>
          <a:xfrm flipH="1">
            <a:off x="7750272" y="1344539"/>
            <a:ext cx="3619610" cy="2705900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75" name="TextBox 2"/>
          <p:cNvSpPr txBox="1"/>
          <p:nvPr/>
        </p:nvSpPr>
        <p:spPr>
          <a:xfrm>
            <a:off x="8305151" y="1981166"/>
            <a:ext cx="2644521" cy="131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700" b="1" dirty="0">
                <a:solidFill>
                  <a:srgbClr val="FF6600"/>
                </a:solidFill>
                <a:latin typeface="Berlin Sans FB" panose="020E0602020502020306" pitchFamily="34" charset="0"/>
              </a:rPr>
              <a:t>Press play to recap on our weekly focus</a:t>
            </a:r>
            <a:r>
              <a:rPr lang="en-US" altLang="en-GB" sz="2700" b="1" dirty="0">
                <a:latin typeface="Berlin Sans FB" panose="020E0602020502020306" pitchFamily="34" charset="0"/>
              </a:rPr>
              <a:t> </a:t>
            </a:r>
            <a:r>
              <a:rPr lang="en-ZA" sz="2700" b="1" dirty="0">
                <a:latin typeface="Berlin Sans FB" panose="020E0602020502020306" pitchFamily="34" charset="0"/>
              </a:rPr>
              <a:t> </a:t>
            </a:r>
            <a:endParaRPr lang="zh-CN" altLang="en-US" sz="2700" b="1"/>
          </a:p>
        </p:txBody>
      </p:sp>
      <p:pic>
        <p:nvPicPr>
          <p:cNvPr id="2097190" name="Picture 2097189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2815" y="1768746"/>
            <a:ext cx="5185342" cy="3320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/>
            </p:seq>
            <p:seq concurrent="1" nextAc="seek">
              <p:cTn id="3" restart="whenNotActive" fill="hold" evtFilter="cancelBubble" nodeType="interactiveSeq"/>
            </p:seq>
            <p:seq concurrent="1" nextAc="seek">
              <p:cTn id="4" restart="whenNotActive" fill="hold" evtFilter="cancelBubble" nodeType="interactiveSeq"/>
            </p:seq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097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evt="onBegin" delay="0"/>
                      </p:stCondLst>
                      <p:childTnLst>
                        <p:par>
                          <p:cTn id="7" fill="hold">
                            <p:stCondLst>
                              <p:cond evt="onBegin" delay="0"/>
                            </p:stCondLst>
                            <p:childTnLst>
                              <p:par>
                                <p:cTn id="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097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0"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09719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Rectangle 13"/>
          <p:cNvSpPr/>
          <p:nvPr/>
        </p:nvSpPr>
        <p:spPr>
          <a:xfrm>
            <a:off x="2504661" y="1616765"/>
            <a:ext cx="6970643" cy="318052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77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78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91" name="Picture 10" descr="A drawing of a cartoon character  Description automatically generated"/>
          <p:cNvPicPr>
            <a:picLocks noChangeAspect="1"/>
          </p:cNvPicPr>
          <p:nvPr/>
        </p:nvPicPr>
        <p:blipFill>
          <a:blip r:embed="rId2"/>
          <a:srcRect l="3171" r="3171"/>
          <a:stretch>
            <a:fillRect/>
          </a:stretch>
        </p:blipFill>
        <p:spPr>
          <a:xfrm>
            <a:off x="10025847" y="4370377"/>
            <a:ext cx="1423204" cy="1767956"/>
          </a:xfrm>
          <a:prstGeom prst="rect">
            <a:avLst/>
          </a:prstGeom>
        </p:spPr>
      </p:pic>
      <p:sp>
        <p:nvSpPr>
          <p:cNvPr id="1048679" name="Rectangle 3"/>
          <p:cNvSpPr/>
          <p:nvPr/>
        </p:nvSpPr>
        <p:spPr>
          <a:xfrm>
            <a:off x="1027869" y="608982"/>
            <a:ext cx="2268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u="sng" dirty="0">
                <a:latin typeface="Berlin Sans FB" panose="020E0602020502020306" pitchFamily="34" charset="0"/>
              </a:rPr>
              <a:t>Extra’s  </a:t>
            </a:r>
            <a:endParaRPr lang="en-ZA" sz="3600" dirty="0"/>
          </a:p>
        </p:txBody>
      </p:sp>
      <p:sp>
        <p:nvSpPr>
          <p:cNvPr id="1048680" name="TextBox 9"/>
          <p:cNvSpPr txBox="1"/>
          <p:nvPr/>
        </p:nvSpPr>
        <p:spPr>
          <a:xfrm>
            <a:off x="784463" y="1132648"/>
            <a:ext cx="690197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000" b="1" dirty="0">
                <a:solidFill>
                  <a:srgbClr val="0000FF"/>
                </a:solidFill>
              </a:rPr>
              <a:t>Sammy Snake letter S:</a:t>
            </a:r>
            <a:endParaRPr lang="en-ZA" sz="2000" b="1" dirty="0">
              <a:solidFill>
                <a:srgbClr val="0000FF"/>
              </a:solidFill>
            </a:endParaRPr>
          </a:p>
          <a:p>
            <a:r>
              <a:rPr lang="en-US" altLang="en-GB" sz="2000" dirty="0">
                <a:hlinkClick r:id="rId3"/>
              </a:rPr>
              <a:t>https://www.google.com/search?q=sammy+snake+letter+land&amp;oq=sammy+snake+letter+land&amp;aqs=chrome..69i57j46j0.5628j0j9&amp;client=tablet-android-samsung&amp;sourceid=chrome-mobile&amp;ie=UTF-8</a:t>
            </a:r>
            <a:r>
              <a:rPr lang="en-US" altLang="en-GB" sz="2000" dirty="0"/>
              <a:t> </a:t>
            </a:r>
            <a:endParaRPr lang="en-ZA" sz="2000" dirty="0"/>
          </a:p>
          <a:p>
            <a:endParaRPr lang="en-ZA" sz="2000" dirty="0"/>
          </a:p>
          <a:p>
            <a:r>
              <a:rPr lang="en-US" altLang="en-GB" sz="2000" b="1" dirty="0">
                <a:solidFill>
                  <a:srgbClr val="0000FF"/>
                </a:solidFill>
              </a:rPr>
              <a:t>Learning the Colour Red:</a:t>
            </a:r>
            <a:endParaRPr lang="en-ZA" sz="2000" b="1" dirty="0">
              <a:solidFill>
                <a:srgbClr val="0000FF"/>
              </a:solidFill>
            </a:endParaRPr>
          </a:p>
          <a:p>
            <a:r>
              <a:rPr lang="en-US" altLang="en-GB" sz="2000" dirty="0">
                <a:hlinkClick r:id="rId4"/>
              </a:rPr>
              <a:t>https://youtu.be/uGb0-BLEDWE</a:t>
            </a:r>
            <a:r>
              <a:rPr lang="en-US" altLang="en-GB" sz="2000" dirty="0"/>
              <a:t> </a:t>
            </a:r>
            <a:endParaRPr lang="en-ZA" sz="2000" dirty="0"/>
          </a:p>
          <a:p>
            <a:endParaRPr lang="en-ZA" sz="2000" dirty="0"/>
          </a:p>
          <a:p>
            <a:r>
              <a:rPr lang="en-ZA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 video:</a:t>
            </a:r>
          </a:p>
          <a:p>
            <a:r>
              <a:rPr lang="en-ZA" sz="2000" dirty="0">
                <a:hlinkClick r:id="rId5"/>
              </a:rPr>
              <a:t>https://www.youtube.com/watch?v=YRWbpsREIVU&amp;app=desktop</a:t>
            </a:r>
            <a:endParaRPr lang="en-ZA" sz="2000" dirty="0"/>
          </a:p>
          <a:p>
            <a:endParaRPr lang="en-ZA" sz="2000" dirty="0"/>
          </a:p>
          <a:p>
            <a:r>
              <a:rPr lang="en-ZA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9 video: </a:t>
            </a:r>
          </a:p>
          <a:p>
            <a:r>
              <a:rPr lang="en-ZA" sz="2000" dirty="0">
                <a:hlinkClick r:id="rId6"/>
              </a:rPr>
              <a:t>https://www.youtube.com/watch?v=Gk0H2sHo6kU&amp;app=desktop</a:t>
            </a:r>
            <a:endParaRPr lang="en-ZA" sz="2000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1048681" name="Thought Bubble: Cloud 1"/>
          <p:cNvSpPr/>
          <p:nvPr/>
        </p:nvSpPr>
        <p:spPr>
          <a:xfrm flipH="1">
            <a:off x="7686436" y="1036576"/>
            <a:ext cx="3878657" cy="3028906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82" name="TextBox 2"/>
          <p:cNvSpPr txBox="1"/>
          <p:nvPr/>
        </p:nvSpPr>
        <p:spPr>
          <a:xfrm>
            <a:off x="8365078" y="1525283"/>
            <a:ext cx="2644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Berlin Sans FB" panose="020E0602020502020306" pitchFamily="34" charset="0"/>
              </a:rPr>
              <a:t>Highlight, copy and paste the links in your browser tab and watch some interesting videos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590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549594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54" name="Picture 9" descr="A picture containing clock  Description automatically generated"/>
          <p:cNvPicPr>
            <a:picLocks noChangeAspect="1"/>
          </p:cNvPicPr>
          <p:nvPr/>
        </p:nvPicPr>
        <p:blipFill>
          <a:blip r:embed="rId4"/>
          <a:srcRect l="3261" r="3261"/>
          <a:stretch>
            <a:fillRect/>
          </a:stretch>
        </p:blipFill>
        <p:spPr>
          <a:xfrm>
            <a:off x="10199247" y="4446041"/>
            <a:ext cx="1420491" cy="1767993"/>
          </a:xfrm>
          <a:prstGeom prst="rect">
            <a:avLst/>
          </a:prstGeom>
        </p:spPr>
      </p:pic>
      <p:sp>
        <p:nvSpPr>
          <p:cNvPr id="1048591" name="Thought Bubble: Cloud 1"/>
          <p:cNvSpPr/>
          <p:nvPr/>
        </p:nvSpPr>
        <p:spPr>
          <a:xfrm flipH="1">
            <a:off x="8465988" y="2133685"/>
            <a:ext cx="2903912" cy="2110567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48592" name="TextBox 2"/>
          <p:cNvSpPr txBox="1"/>
          <p:nvPr/>
        </p:nvSpPr>
        <p:spPr>
          <a:xfrm>
            <a:off x="8745015" y="2387281"/>
            <a:ext cx="264227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500" dirty="0">
                <a:solidFill>
                  <a:srgbClr val="CC6600"/>
                </a:solidFill>
                <a:latin typeface="Berlin Sans FB" panose="020E0602020502020306" pitchFamily="34" charset="0"/>
              </a:rPr>
              <a:t>Let's do our Morning Ring with Aunty Tanya</a:t>
            </a:r>
            <a:r>
              <a:rPr lang="en-US" altLang="en-GB" sz="3600" dirty="0">
                <a:solidFill>
                  <a:srgbClr val="CC6600"/>
                </a:solidFill>
                <a:latin typeface="Berlin Sans FB" panose="020E0602020502020306" pitchFamily="34" charset="0"/>
              </a:rPr>
              <a:t>   </a:t>
            </a:r>
            <a:endParaRPr lang="zh-CN" altLang="en-US" dirty="0"/>
          </a:p>
        </p:txBody>
      </p:sp>
      <p:sp>
        <p:nvSpPr>
          <p:cNvPr id="1048593" name="TextBox 1048592"/>
          <p:cNvSpPr txBox="1"/>
          <p:nvPr/>
        </p:nvSpPr>
        <p:spPr>
          <a:xfrm>
            <a:off x="3610142" y="752875"/>
            <a:ext cx="4803313" cy="9296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en-GB" sz="2800" b="1">
                <a:solidFill>
                  <a:srgbClr val="CC0066"/>
                </a:solidFill>
              </a:rPr>
              <a:t>It's Morning Ring Time with the Terrific Tigers...</a:t>
            </a:r>
            <a:r>
              <a:rPr lang="en-US" altLang="en-GB" sz="2800">
                <a:solidFill>
                  <a:srgbClr val="000000"/>
                </a:solidFill>
              </a:rPr>
              <a:t> </a:t>
            </a:r>
            <a:endParaRPr lang="en-ZA" sz="2800">
              <a:solidFill>
                <a:srgbClr val="000000"/>
              </a:solidFill>
            </a:endParaRPr>
          </a:p>
        </p:txBody>
      </p:sp>
      <p:sp>
        <p:nvSpPr>
          <p:cNvPr id="1048594" name="TextBox 1048593"/>
          <p:cNvSpPr txBox="1"/>
          <p:nvPr/>
        </p:nvSpPr>
        <p:spPr>
          <a:xfrm>
            <a:off x="3752604" y="1885796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en-GB" sz="2800">
                <a:solidFill>
                  <a:srgbClr val="000000"/>
                </a:solidFill>
              </a:rPr>
              <a:t> </a:t>
            </a:r>
            <a:endParaRPr lang="en-ZA" sz="2800">
              <a:solidFill>
                <a:srgbClr val="000000"/>
              </a:solidFill>
            </a:endParaRPr>
          </a:p>
        </p:txBody>
      </p:sp>
      <p:pic>
        <p:nvPicPr>
          <p:cNvPr id="2097155" name="Picture 209715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9006" y="5711483"/>
            <a:ext cx="2272228" cy="408950"/>
          </a:xfrm>
          <a:prstGeom prst="rect">
            <a:avLst/>
          </a:prstGeom>
        </p:spPr>
      </p:pic>
      <p:sp>
        <p:nvSpPr>
          <p:cNvPr id="1048595" name="Thought Bubble: Cloud 1"/>
          <p:cNvSpPr/>
          <p:nvPr/>
        </p:nvSpPr>
        <p:spPr>
          <a:xfrm flipH="1">
            <a:off x="804707" y="752875"/>
            <a:ext cx="3155827" cy="2342292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dirty="0">
                <a:solidFill>
                  <a:srgbClr val="000000"/>
                </a:solidFill>
              </a:rPr>
              <a:t>Press play to listen to the voice recording for our Morning Ring.  Get up on your feet and sing along</a:t>
            </a:r>
            <a:endParaRPr lang="en-ZA" dirty="0">
              <a:solidFill>
                <a:srgbClr val="000000"/>
              </a:solidFill>
            </a:endParaRPr>
          </a:p>
        </p:txBody>
      </p:sp>
      <p:sp>
        <p:nvSpPr>
          <p:cNvPr id="1048596" name="Star: 32 Points 1048595"/>
          <p:cNvSpPr/>
          <p:nvPr/>
        </p:nvSpPr>
        <p:spPr>
          <a:xfrm>
            <a:off x="3960534" y="1682515"/>
            <a:ext cx="4396860" cy="4471775"/>
          </a:xfrm>
          <a:prstGeom prst="star32">
            <a:avLst/>
          </a:prstGeom>
          <a:solidFill>
            <a:srgbClr val="E1793C"/>
          </a:solidFill>
        </p:spPr>
        <p:txBody>
          <a:bodyPr anchor="ctr"/>
          <a:lstStyle/>
          <a:p>
            <a:pPr algn="ctr"/>
            <a:endParaRPr lang="en-ZA"/>
          </a:p>
        </p:txBody>
      </p:sp>
      <p:pic>
        <p:nvPicPr>
          <p:cNvPr id="2097156" name="Picture 209715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893606" y="2801648"/>
            <a:ext cx="2530720" cy="2126659"/>
          </a:xfrm>
          <a:prstGeom prst="rect">
            <a:avLst/>
          </a:prstGeom>
        </p:spPr>
      </p:pic>
      <p:sp>
        <p:nvSpPr>
          <p:cNvPr id="1048597" name="Arrow: Right 1048596"/>
          <p:cNvSpPr/>
          <p:nvPr/>
        </p:nvSpPr>
        <p:spPr>
          <a:xfrm rot="4343377">
            <a:off x="1770314" y="3737323"/>
            <a:ext cx="1589613" cy="603074"/>
          </a:xfrm>
          <a:prstGeom prst="rightArrow">
            <a:avLst/>
          </a:prstGeom>
          <a:solidFill>
            <a:srgbClr val="E1793C"/>
          </a:solidFill>
        </p:spPr>
        <p:txBody>
          <a:bodyPr anchor="ctr"/>
          <a:lstStyle/>
          <a:p>
            <a:pPr algn="ctr"/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evt="onBegin"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97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9715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599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1763" y="610278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57" name="Picture 9" descr="A picture containing clock  Description automatically generated"/>
          <p:cNvPicPr>
            <a:picLocks noChangeAspect="1"/>
          </p:cNvPicPr>
          <p:nvPr/>
        </p:nvPicPr>
        <p:blipFill>
          <a:blip r:embed="rId2"/>
          <a:srcRect l="3261" r="3261"/>
          <a:stretch>
            <a:fillRect/>
          </a:stretch>
        </p:blipFill>
        <p:spPr>
          <a:xfrm>
            <a:off x="10242863" y="4853308"/>
            <a:ext cx="1242336" cy="1507983"/>
          </a:xfrm>
          <a:prstGeom prst="rect">
            <a:avLst/>
          </a:prstGeom>
        </p:spPr>
      </p:pic>
      <p:sp>
        <p:nvSpPr>
          <p:cNvPr id="1048600" name="TextBox 11"/>
          <p:cNvSpPr txBox="1"/>
          <p:nvPr/>
        </p:nvSpPr>
        <p:spPr>
          <a:xfrm>
            <a:off x="647113" y="494529"/>
            <a:ext cx="3995225" cy="1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u="sng" dirty="0">
                <a:latin typeface="Berlin Sans FB" panose="020E0602020502020306" pitchFamily="34" charset="0"/>
              </a:rPr>
              <a:t>Theme </a:t>
            </a:r>
          </a:p>
          <a:p>
            <a:r>
              <a:rPr lang="en-ZA" sz="4000" u="sng" dirty="0">
                <a:latin typeface="Berlin Sans FB" panose="020E0602020502020306" pitchFamily="34" charset="0"/>
              </a:rPr>
              <a:t>of the week</a:t>
            </a:r>
          </a:p>
        </p:txBody>
      </p:sp>
      <p:pic>
        <p:nvPicPr>
          <p:cNvPr id="2097158" name="Picture 14" descr="A rhinoceros standing in a field  Description automatically generated"/>
          <p:cNvPicPr>
            <a:picLocks noChangeAspect="1"/>
          </p:cNvPicPr>
          <p:nvPr/>
        </p:nvPicPr>
        <p:blipFill rotWithShape="1">
          <a:blip r:embed="rId3"/>
          <a:srcRect t="7390" b="7390"/>
          <a:stretch>
            <a:fillRect/>
          </a:stretch>
        </p:blipFill>
        <p:spPr>
          <a:xfrm>
            <a:off x="550521" y="1779769"/>
            <a:ext cx="4642338" cy="2351944"/>
          </a:xfrm>
          <a:prstGeom prst="rect">
            <a:avLst/>
          </a:prstGeom>
        </p:spPr>
      </p:pic>
      <p:pic>
        <p:nvPicPr>
          <p:cNvPr id="2097159" name="Picture 19" descr="A cat lying on top of a lion  Description automatically generated"/>
          <p:cNvPicPr>
            <a:picLocks noChangeAspect="1"/>
          </p:cNvPicPr>
          <p:nvPr/>
        </p:nvPicPr>
        <p:blipFill>
          <a:blip r:embed="rId4"/>
          <a:srcRect t="5556" b="5556"/>
          <a:stretch>
            <a:fillRect/>
          </a:stretch>
        </p:blipFill>
        <p:spPr>
          <a:xfrm>
            <a:off x="6890050" y="4679663"/>
            <a:ext cx="2467856" cy="1682730"/>
          </a:xfrm>
          <a:prstGeom prst="rect">
            <a:avLst/>
          </a:prstGeom>
        </p:spPr>
      </p:pic>
      <p:pic>
        <p:nvPicPr>
          <p:cNvPr id="2097160" name="Picture 24" descr="A cat that is standing in the grass  Description automatically generated"/>
          <p:cNvPicPr>
            <a:picLocks noChangeAspect="1"/>
          </p:cNvPicPr>
          <p:nvPr/>
        </p:nvPicPr>
        <p:blipFill>
          <a:blip r:embed="rId5"/>
          <a:srcRect t="16667" b="16667"/>
          <a:stretch>
            <a:fillRect/>
          </a:stretch>
        </p:blipFill>
        <p:spPr>
          <a:xfrm>
            <a:off x="3361435" y="4080825"/>
            <a:ext cx="3662849" cy="2297114"/>
          </a:xfrm>
          <a:prstGeom prst="rect">
            <a:avLst/>
          </a:prstGeom>
        </p:spPr>
      </p:pic>
      <p:pic>
        <p:nvPicPr>
          <p:cNvPr id="2097161" name="Picture 26" descr="A group of giraffe standing on top of a dirt field  Description automatically generated"/>
          <p:cNvPicPr>
            <a:picLocks noChangeAspect="1"/>
          </p:cNvPicPr>
          <p:nvPr/>
        </p:nvPicPr>
        <p:blipFill>
          <a:blip r:embed="rId6"/>
          <a:srcRect t="91" b="91"/>
          <a:stretch>
            <a:fillRect/>
          </a:stretch>
        </p:blipFill>
        <p:spPr>
          <a:xfrm>
            <a:off x="5065741" y="1086193"/>
            <a:ext cx="2077838" cy="3045354"/>
          </a:xfrm>
          <a:prstGeom prst="rect">
            <a:avLst/>
          </a:prstGeom>
        </p:spPr>
      </p:pic>
      <p:pic>
        <p:nvPicPr>
          <p:cNvPr id="2097162" name="Picture 28" descr="A zebra standing on top of a dry grass field  Description automatically generated"/>
          <p:cNvPicPr>
            <a:picLocks noChangeAspect="1"/>
          </p:cNvPicPr>
          <p:nvPr/>
        </p:nvPicPr>
        <p:blipFill>
          <a:blip r:embed="rId7"/>
          <a:srcRect l="13" r="13"/>
          <a:stretch>
            <a:fillRect/>
          </a:stretch>
        </p:blipFill>
        <p:spPr>
          <a:xfrm>
            <a:off x="7010633" y="3363050"/>
            <a:ext cx="1950720" cy="1298448"/>
          </a:xfrm>
          <a:prstGeom prst="rect">
            <a:avLst/>
          </a:prstGeom>
        </p:spPr>
      </p:pic>
      <p:pic>
        <p:nvPicPr>
          <p:cNvPr id="2097163" name="Picture 21" descr="A mother and baby elephant in a field  Description automatically generated"/>
          <p:cNvPicPr>
            <a:picLocks noChangeAspect="1"/>
          </p:cNvPicPr>
          <p:nvPr/>
        </p:nvPicPr>
        <p:blipFill>
          <a:blip r:embed="rId8"/>
          <a:srcRect t="23214" b="23214"/>
          <a:stretch>
            <a:fillRect/>
          </a:stretch>
        </p:blipFill>
        <p:spPr>
          <a:xfrm>
            <a:off x="7010633" y="638045"/>
            <a:ext cx="3633340" cy="2725005"/>
          </a:xfrm>
          <a:prstGeom prst="rect">
            <a:avLst/>
          </a:prstGeom>
        </p:spPr>
      </p:pic>
      <p:pic>
        <p:nvPicPr>
          <p:cNvPr id="2097164" name="Picture 30" descr="An animal standing on a dry grass field  Description automatically generated"/>
          <p:cNvPicPr>
            <a:picLocks noChangeAspect="1"/>
          </p:cNvPicPr>
          <p:nvPr/>
        </p:nvPicPr>
        <p:blipFill>
          <a:blip r:embed="rId9"/>
          <a:srcRect t="16667" b="16667"/>
          <a:stretch>
            <a:fillRect/>
          </a:stretch>
        </p:blipFill>
        <p:spPr>
          <a:xfrm>
            <a:off x="735608" y="4661498"/>
            <a:ext cx="2465849" cy="1643899"/>
          </a:xfrm>
          <a:prstGeom prst="rect">
            <a:avLst/>
          </a:prstGeom>
        </p:spPr>
      </p:pic>
      <p:sp>
        <p:nvSpPr>
          <p:cNvPr id="1048601" name="Thought Bubble: Cloud 1"/>
          <p:cNvSpPr/>
          <p:nvPr/>
        </p:nvSpPr>
        <p:spPr>
          <a:xfrm flipH="1">
            <a:off x="9111479" y="3417266"/>
            <a:ext cx="2436048" cy="1327116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48602" name="TextBox 2"/>
          <p:cNvSpPr txBox="1"/>
          <p:nvPr/>
        </p:nvSpPr>
        <p:spPr>
          <a:xfrm>
            <a:off x="9308586" y="3699854"/>
            <a:ext cx="1868555" cy="62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3600" dirty="0">
                <a:solidFill>
                  <a:srgbClr val="CC6600"/>
                </a:solidFill>
                <a:latin typeface="Berlin Sans FB" panose="020E0602020502020306" pitchFamily="34" charset="0"/>
              </a:rPr>
              <a:t>Easter 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0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1632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65" name="Picture 4" descr="A drawing of a cartoon character  Description automatically generated"/>
          <p:cNvPicPr>
            <a:picLocks noChangeAspect="1"/>
          </p:cNvPicPr>
          <p:nvPr/>
        </p:nvPicPr>
        <p:blipFill>
          <a:blip r:embed="rId2"/>
          <a:srcRect l="3171" r="3171"/>
          <a:stretch>
            <a:fillRect/>
          </a:stretch>
        </p:blipFill>
        <p:spPr>
          <a:xfrm>
            <a:off x="9880869" y="4546243"/>
            <a:ext cx="1423204" cy="1767956"/>
          </a:xfrm>
          <a:prstGeom prst="rect">
            <a:avLst/>
          </a:prstGeom>
        </p:spPr>
      </p:pic>
      <p:sp>
        <p:nvSpPr>
          <p:cNvPr id="1048608" name="TextBox 2"/>
          <p:cNvSpPr txBox="1"/>
          <p:nvPr/>
        </p:nvSpPr>
        <p:spPr>
          <a:xfrm>
            <a:off x="4102697" y="583846"/>
            <a:ext cx="3509592" cy="1158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latin typeface="Berlin Sans FB" panose="020E0602020502020306" pitchFamily="34" charset="0"/>
              </a:rPr>
              <a:t> </a:t>
            </a:r>
            <a:r>
              <a:rPr lang="en-ZA" sz="3600" u="sng" dirty="0">
                <a:latin typeface="Berlin Sans FB" panose="020E0602020502020306" pitchFamily="34" charset="0"/>
              </a:rPr>
              <a:t>Gross Motor Activities </a:t>
            </a:r>
          </a:p>
        </p:txBody>
      </p:sp>
      <p:sp>
        <p:nvSpPr>
          <p:cNvPr id="1048609" name="TextBox 3"/>
          <p:cNvSpPr txBox="1"/>
          <p:nvPr/>
        </p:nvSpPr>
        <p:spPr>
          <a:xfrm>
            <a:off x="4628271" y="2504049"/>
            <a:ext cx="339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 </a:t>
            </a:r>
          </a:p>
          <a:p>
            <a:endParaRPr lang="en-ZA" dirty="0"/>
          </a:p>
        </p:txBody>
      </p:sp>
      <p:sp>
        <p:nvSpPr>
          <p:cNvPr id="1048610" name="Thought Bubble: Cloud 1"/>
          <p:cNvSpPr/>
          <p:nvPr/>
        </p:nvSpPr>
        <p:spPr>
          <a:xfrm flipH="1">
            <a:off x="8838485" y="2623336"/>
            <a:ext cx="2533612" cy="1651563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11" name="TextBox 5"/>
          <p:cNvSpPr txBox="1"/>
          <p:nvPr/>
        </p:nvSpPr>
        <p:spPr>
          <a:xfrm>
            <a:off x="8972843" y="3068823"/>
            <a:ext cx="226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hlinkClick r:id="rId3"/>
              </a:rPr>
              <a:t>https://youtu.be/ZanHgPprl-0</a:t>
            </a:r>
            <a:r>
              <a:rPr lang="zh-CN" altLang="en-US" dirty="0"/>
              <a:t> </a:t>
            </a:r>
          </a:p>
        </p:txBody>
      </p:sp>
      <p:sp>
        <p:nvSpPr>
          <p:cNvPr id="1048612" name="TextBox 9"/>
          <p:cNvSpPr txBox="1"/>
          <p:nvPr/>
        </p:nvSpPr>
        <p:spPr>
          <a:xfrm>
            <a:off x="3726228" y="1883110"/>
            <a:ext cx="370148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GB" sz="2000" b="1" dirty="0">
                <a:solidFill>
                  <a:srgbClr val="FF6600"/>
                </a:solidFill>
                <a:latin typeface="Berlin Sans FB" panose="020E0602020502020306" pitchFamily="34" charset="0"/>
              </a:rPr>
              <a:t>Do the Hokey Pokey</a:t>
            </a:r>
            <a:r>
              <a:rPr lang="en-US" altLang="en-GB" sz="2800" dirty="0">
                <a:solidFill>
                  <a:schemeClr val="accent2"/>
                </a:solidFill>
                <a:latin typeface="Berlin Sans FB" panose="020E0602020502020306" pitchFamily="34" charset="0"/>
              </a:rPr>
              <a:t> </a:t>
            </a:r>
            <a:endParaRPr lang="zh-CN" altLang="en-US" b="1">
              <a:solidFill>
                <a:srgbClr val="FF6600"/>
              </a:solidFill>
            </a:endParaRPr>
          </a:p>
        </p:txBody>
      </p:sp>
      <p:sp>
        <p:nvSpPr>
          <p:cNvPr id="1048613" name="TextBox 11"/>
          <p:cNvSpPr txBox="1"/>
          <p:nvPr/>
        </p:nvSpPr>
        <p:spPr>
          <a:xfrm>
            <a:off x="8093009" y="1880023"/>
            <a:ext cx="3716811" cy="72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000" b="1" dirty="0">
                <a:solidFill>
                  <a:srgbClr val="FF6600"/>
                </a:solidFill>
                <a:latin typeface="Berlin Sans FB" panose="020E0602020502020306" pitchFamily="34" charset="0"/>
              </a:rPr>
              <a:t>Head, Shoulders, Knees and Toes</a:t>
            </a:r>
            <a:endParaRPr lang="zh-CN" altLang="en-US" sz="2000">
              <a:solidFill>
                <a:srgbClr val="FF6600"/>
              </a:solidFill>
            </a:endParaRPr>
          </a:p>
        </p:txBody>
      </p:sp>
      <p:pic>
        <p:nvPicPr>
          <p:cNvPr id="2097166" name="Picture 4" descr="A drawing of a cartoon character  Description automatically generated"/>
          <p:cNvPicPr>
            <a:picLocks noChangeAspect="1"/>
          </p:cNvPicPr>
          <p:nvPr/>
        </p:nvPicPr>
        <p:blipFill>
          <a:blip r:embed="rId2"/>
          <a:srcRect l="3171" r="3171"/>
          <a:stretch>
            <a:fillRect/>
          </a:stretch>
        </p:blipFill>
        <p:spPr>
          <a:xfrm>
            <a:off x="7415280" y="4470216"/>
            <a:ext cx="1423204" cy="1767956"/>
          </a:xfrm>
          <a:prstGeom prst="rect">
            <a:avLst/>
          </a:prstGeom>
        </p:spPr>
      </p:pic>
      <p:sp>
        <p:nvSpPr>
          <p:cNvPr id="1048614" name="Thought Bubble: Cloud 1"/>
          <p:cNvSpPr/>
          <p:nvPr/>
        </p:nvSpPr>
        <p:spPr>
          <a:xfrm flipH="1">
            <a:off x="5109070" y="2504047"/>
            <a:ext cx="2909515" cy="1890142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000000"/>
                </a:solidFill>
                <a:hlinkClick r:id="rId4"/>
              </a:rPr>
              <a:t>https://youtu.be/YzSJBowPECY</a:t>
            </a:r>
            <a:r>
              <a:rPr lang="en-ZA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097167" name="Picture 4" descr="A drawing of a cartoon character  Description automatically generated"/>
          <p:cNvPicPr>
            <a:picLocks noChangeAspect="1"/>
          </p:cNvPicPr>
          <p:nvPr/>
        </p:nvPicPr>
        <p:blipFill>
          <a:blip r:embed="rId2"/>
          <a:srcRect l="3171" r="3171"/>
          <a:stretch>
            <a:fillRect/>
          </a:stretch>
        </p:blipFill>
        <p:spPr>
          <a:xfrm>
            <a:off x="3572581" y="4395560"/>
            <a:ext cx="1423204" cy="1767956"/>
          </a:xfrm>
          <a:prstGeom prst="rect">
            <a:avLst/>
          </a:prstGeom>
        </p:spPr>
      </p:pic>
      <p:sp>
        <p:nvSpPr>
          <p:cNvPr id="1048615" name="Thought Bubble: Cloud 1"/>
          <p:cNvSpPr/>
          <p:nvPr/>
        </p:nvSpPr>
        <p:spPr>
          <a:xfrm flipH="1">
            <a:off x="859378" y="1489266"/>
            <a:ext cx="3646855" cy="2748629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rgbClr val="FF6600"/>
                </a:solidFill>
              </a:rPr>
              <a:t>Please highlight, copy and paste these links into your Internet browser, to access these videos. </a:t>
            </a:r>
            <a:r>
              <a:rPr lang="en-US" altLang="en-GB" sz="2000" b="1" dirty="0">
                <a:solidFill>
                  <a:srgbClr val="008000"/>
                </a:solidFill>
              </a:rPr>
              <a:t>Lets sing along!!</a:t>
            </a:r>
            <a:endParaRPr lang="en-ZA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68" name="Picture 7" descr="A drawing of a cartoon character  Description automatically generated"/>
          <p:cNvPicPr>
            <a:picLocks noChangeAspect="1"/>
          </p:cNvPicPr>
          <p:nvPr/>
        </p:nvPicPr>
        <p:blipFill>
          <a:blip r:embed="rId2"/>
          <a:srcRect l="3068" r="3068"/>
          <a:stretch>
            <a:fillRect/>
          </a:stretch>
        </p:blipFill>
        <p:spPr>
          <a:xfrm>
            <a:off x="10660779" y="5071227"/>
            <a:ext cx="1054209" cy="1306713"/>
          </a:xfrm>
          <a:prstGeom prst="rect">
            <a:avLst/>
          </a:prstGeom>
        </p:spPr>
      </p:pic>
      <p:sp>
        <p:nvSpPr>
          <p:cNvPr id="1048618" name="Thought Bubble: Cloud 9"/>
          <p:cNvSpPr/>
          <p:nvPr/>
        </p:nvSpPr>
        <p:spPr>
          <a:xfrm flipH="1">
            <a:off x="8287724" y="1018915"/>
            <a:ext cx="3235541" cy="3758183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19" name="TextBox 12"/>
          <p:cNvSpPr txBox="1"/>
          <p:nvPr/>
        </p:nvSpPr>
        <p:spPr>
          <a:xfrm>
            <a:off x="9156670" y="1454259"/>
            <a:ext cx="1683026" cy="283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000" dirty="0">
                <a:latin typeface="Berlin Sans FB" panose="020E0602020502020306" pitchFamily="34" charset="0"/>
              </a:rPr>
              <a:t>Hide easter treats in the kids rooms or outside. Give them clues for them to go and find their treat.</a:t>
            </a:r>
            <a:endParaRPr lang="zh-CN" altLang="en-US"/>
          </a:p>
        </p:txBody>
      </p:sp>
      <p:sp>
        <p:nvSpPr>
          <p:cNvPr id="1048620" name="TextBox 3"/>
          <p:cNvSpPr txBox="1"/>
          <p:nvPr/>
        </p:nvSpPr>
        <p:spPr>
          <a:xfrm>
            <a:off x="3734938" y="661916"/>
            <a:ext cx="1791219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chemeClr val="accent2"/>
                </a:solidFill>
                <a:latin typeface="Berlin Sans FB" panose="020E0602020502020306" pitchFamily="34" charset="0"/>
              </a:rPr>
              <a:t> </a:t>
            </a:r>
          </a:p>
        </p:txBody>
      </p:sp>
      <p:sp>
        <p:nvSpPr>
          <p:cNvPr id="1048621" name="TextBox 5"/>
          <p:cNvSpPr txBox="1"/>
          <p:nvPr/>
        </p:nvSpPr>
        <p:spPr>
          <a:xfrm>
            <a:off x="7088129" y="2037830"/>
            <a:ext cx="1791219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accent2"/>
                </a:solidFill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2097169" name="Picture 209716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98" y="3494893"/>
            <a:ext cx="3436225" cy="2510967"/>
          </a:xfrm>
          <a:prstGeom prst="rect">
            <a:avLst/>
          </a:prstGeom>
        </p:spPr>
      </p:pic>
      <p:pic>
        <p:nvPicPr>
          <p:cNvPr id="2097170" name="Picture 209716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988784" y="917185"/>
            <a:ext cx="3150617" cy="2322439"/>
          </a:xfrm>
          <a:prstGeom prst="rect">
            <a:avLst/>
          </a:prstGeom>
        </p:spPr>
      </p:pic>
      <p:sp>
        <p:nvSpPr>
          <p:cNvPr id="1048622" name="TextBox 1048621"/>
          <p:cNvSpPr txBox="1"/>
          <p:nvPr/>
        </p:nvSpPr>
        <p:spPr>
          <a:xfrm>
            <a:off x="752474" y="621467"/>
            <a:ext cx="4059741" cy="567847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en-GB" sz="2800" b="1" u="sng" dirty="0">
                <a:solidFill>
                  <a:srgbClr val="0000FF"/>
                </a:solidFill>
              </a:rPr>
              <a:t>Easter Egg Hunt</a:t>
            </a:r>
            <a:endParaRPr lang="en-ZA" sz="2800" b="1" u="sng" dirty="0">
              <a:solidFill>
                <a:srgbClr val="0000FF"/>
              </a:solidFill>
            </a:endParaRPr>
          </a:p>
          <a:p>
            <a:r>
              <a:rPr lang="en-ZA" sz="2800" b="1" dirty="0">
                <a:solidFill>
                  <a:srgbClr val="800000"/>
                </a:solidFill>
              </a:rPr>
              <a:t>Mom and Dad…</a:t>
            </a:r>
            <a:endParaRPr lang="en-ZA" sz="2800" b="1" u="none" dirty="0">
              <a:solidFill>
                <a:srgbClr val="800000"/>
              </a:solidFill>
            </a:endParaRPr>
          </a:p>
          <a:p>
            <a:r>
              <a:rPr lang="en-US" altLang="en-GB" sz="2600" b="1" u="none" dirty="0">
                <a:solidFill>
                  <a:srgbClr val="800000"/>
                </a:solidFill>
              </a:rPr>
              <a:t>You can hide their treats...</a:t>
            </a:r>
            <a:endParaRPr lang="en-ZA" sz="2600" b="1" u="none" dirty="0">
              <a:solidFill>
                <a:srgbClr val="800000"/>
              </a:solidFill>
            </a:endParaRPr>
          </a:p>
          <a:p>
            <a:r>
              <a:rPr lang="en-GB" altLang="en-GB" sz="2800" dirty="0">
                <a:solidFill>
                  <a:srgbClr val="000000"/>
                </a:solidFill>
              </a:rPr>
              <a:t>•</a:t>
            </a:r>
            <a:r>
              <a:rPr lang="en-US" altLang="en-GB" sz="2800" dirty="0">
                <a:solidFill>
                  <a:srgbClr val="000000"/>
                </a:solidFill>
              </a:rPr>
              <a:t> </a:t>
            </a:r>
            <a:r>
              <a:rPr lang="en-US" altLang="en-GB" sz="2500" dirty="0">
                <a:solidFill>
                  <a:srgbClr val="000000"/>
                </a:solidFill>
              </a:rPr>
              <a:t>Outside near a tree</a:t>
            </a:r>
            <a:endParaRPr lang="en-ZA" sz="2500" dirty="0">
              <a:solidFill>
                <a:srgbClr val="000000"/>
              </a:solidFill>
            </a:endParaRPr>
          </a:p>
          <a:p>
            <a:r>
              <a:rPr lang="en-GB" altLang="en-GB" sz="2500" dirty="0">
                <a:solidFill>
                  <a:srgbClr val="000000"/>
                </a:solidFill>
              </a:rPr>
              <a:t>•</a:t>
            </a:r>
            <a:r>
              <a:rPr lang="en-US" altLang="en-GB" sz="2500" dirty="0">
                <a:solidFill>
                  <a:srgbClr val="000000"/>
                </a:solidFill>
              </a:rPr>
              <a:t> In their room, under the </a:t>
            </a:r>
          </a:p>
          <a:p>
            <a:r>
              <a:rPr lang="en-US" altLang="en-GB" sz="2500" dirty="0">
                <a:solidFill>
                  <a:srgbClr val="000000"/>
                </a:solidFill>
              </a:rPr>
              <a:t>   pillow</a:t>
            </a:r>
            <a:endParaRPr lang="en-ZA" sz="2500" dirty="0">
              <a:solidFill>
                <a:srgbClr val="000000"/>
              </a:solidFill>
            </a:endParaRPr>
          </a:p>
          <a:p>
            <a:r>
              <a:rPr lang="en-GB" altLang="en-GB" sz="2500" dirty="0">
                <a:solidFill>
                  <a:srgbClr val="000000"/>
                </a:solidFill>
              </a:rPr>
              <a:t>•</a:t>
            </a:r>
            <a:r>
              <a:rPr lang="en-US" altLang="en-GB" sz="2500" dirty="0">
                <a:solidFill>
                  <a:srgbClr val="000000"/>
                </a:solidFill>
              </a:rPr>
              <a:t> Behind the couch </a:t>
            </a:r>
            <a:endParaRPr lang="en-ZA" sz="2500" dirty="0">
              <a:solidFill>
                <a:srgbClr val="000000"/>
              </a:solidFill>
            </a:endParaRPr>
          </a:p>
          <a:p>
            <a:endParaRPr lang="en-ZA" sz="2500" dirty="0">
              <a:solidFill>
                <a:srgbClr val="000000"/>
              </a:solidFill>
            </a:endParaRPr>
          </a:p>
          <a:p>
            <a:r>
              <a:rPr lang="en-GB" altLang="en-GB" sz="2500" dirty="0">
                <a:solidFill>
                  <a:srgbClr val="008000"/>
                </a:solidFill>
              </a:rPr>
              <a:t>●</a:t>
            </a:r>
            <a:r>
              <a:rPr lang="en-US" altLang="en-GB" sz="2500" dirty="0">
                <a:solidFill>
                  <a:srgbClr val="008000"/>
                </a:solidFill>
              </a:rPr>
              <a:t> Use </a:t>
            </a:r>
            <a:r>
              <a:rPr lang="en-US" altLang="en-GB" sz="2500" dirty="0" err="1">
                <a:solidFill>
                  <a:srgbClr val="008000"/>
                </a:solidFill>
              </a:rPr>
              <a:t>coloured</a:t>
            </a:r>
            <a:r>
              <a:rPr lang="en-US" altLang="en-GB" sz="2500" dirty="0">
                <a:solidFill>
                  <a:srgbClr val="008000"/>
                </a:solidFill>
              </a:rPr>
              <a:t> paper as markers to place them near the area the treat is hidden. This will help them to look around this area to find their treat.</a:t>
            </a:r>
            <a:r>
              <a:rPr lang="en-US" altLang="en-GB" sz="2800" dirty="0">
                <a:solidFill>
                  <a:srgbClr val="000000"/>
                </a:solidFill>
              </a:rPr>
              <a:t> </a:t>
            </a:r>
            <a:endParaRPr lang="en-ZA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24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71" name="Picture 9" descr="A drawing of a cartoon character  Description automatically generated"/>
          <p:cNvPicPr>
            <a:picLocks noChangeAspect="1"/>
          </p:cNvPicPr>
          <p:nvPr/>
        </p:nvPicPr>
        <p:blipFill>
          <a:blip r:embed="rId2"/>
          <a:srcRect l="3171" r="3171"/>
          <a:stretch>
            <a:fillRect/>
          </a:stretch>
        </p:blipFill>
        <p:spPr>
          <a:xfrm>
            <a:off x="10090078" y="4422663"/>
            <a:ext cx="1423204" cy="1767956"/>
          </a:xfrm>
          <a:prstGeom prst="rect">
            <a:avLst/>
          </a:prstGeom>
        </p:spPr>
      </p:pic>
      <p:sp>
        <p:nvSpPr>
          <p:cNvPr id="1048625" name="TextBox 11"/>
          <p:cNvSpPr txBox="1"/>
          <p:nvPr/>
        </p:nvSpPr>
        <p:spPr>
          <a:xfrm>
            <a:off x="740899" y="633046"/>
            <a:ext cx="2264898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u="sng" dirty="0">
                <a:latin typeface="Berlin Sans FB" panose="020E0602020502020306" pitchFamily="34" charset="0"/>
              </a:rPr>
              <a:t>Creative</a:t>
            </a:r>
          </a:p>
          <a:p>
            <a:pPr algn="ctr"/>
            <a:r>
              <a:rPr lang="en-US" altLang="en-GB" sz="3600" u="sng" dirty="0">
                <a:latin typeface="Berlin Sans FB" panose="020E0602020502020306" pitchFamily="34" charset="0"/>
              </a:rPr>
              <a:t>Art</a:t>
            </a:r>
            <a:r>
              <a:rPr lang="en-ZA" sz="3600" u="sng" dirty="0">
                <a:latin typeface="Berlin Sans FB" panose="020E0602020502020306" pitchFamily="34" charset="0"/>
              </a:rPr>
              <a:t> Activities  </a:t>
            </a:r>
            <a:endParaRPr lang="zh-CN" altLang="en-US"/>
          </a:p>
        </p:txBody>
      </p:sp>
      <p:pic>
        <p:nvPicPr>
          <p:cNvPr id="2097172" name="Picture 2" descr="A picture containing table, wooden, sitting, piece  Description automatically generated"/>
          <p:cNvPicPr>
            <a:picLocks noChangeAspect="1"/>
          </p:cNvPicPr>
          <p:nvPr/>
        </p:nvPicPr>
        <p:blipFill>
          <a:blip r:embed="rId3"/>
          <a:srcRect t="11041" b="11041"/>
          <a:stretch>
            <a:fillRect/>
          </a:stretch>
        </p:blipFill>
        <p:spPr>
          <a:xfrm>
            <a:off x="2965393" y="1651322"/>
            <a:ext cx="3517900" cy="3289300"/>
          </a:xfrm>
          <a:prstGeom prst="rect">
            <a:avLst/>
          </a:prstGeom>
        </p:spPr>
      </p:pic>
      <p:pic>
        <p:nvPicPr>
          <p:cNvPr id="2097173" name="Picture 7"/>
          <p:cNvPicPr>
            <a:picLocks noChangeAspect="1"/>
          </p:cNvPicPr>
          <p:nvPr/>
        </p:nvPicPr>
        <p:blipFill rotWithShape="1">
          <a:blip r:embed="rId4"/>
          <a:srcRect t="17796" b="17796"/>
          <a:stretch>
            <a:fillRect/>
          </a:stretch>
        </p:blipFill>
        <p:spPr>
          <a:xfrm>
            <a:off x="635604" y="2981738"/>
            <a:ext cx="2412955" cy="2448391"/>
          </a:xfrm>
          <a:prstGeom prst="rect">
            <a:avLst/>
          </a:prstGeom>
        </p:spPr>
      </p:pic>
      <p:pic>
        <p:nvPicPr>
          <p:cNvPr id="2097174" name="Picture 15" descr="A picture containing table, plate, food  Description automatically generated"/>
          <p:cNvPicPr>
            <a:picLocks noChangeAspect="1"/>
          </p:cNvPicPr>
          <p:nvPr/>
        </p:nvPicPr>
        <p:blipFill>
          <a:blip r:embed="rId5"/>
          <a:srcRect l="14025" r="14025"/>
          <a:stretch>
            <a:fillRect/>
          </a:stretch>
        </p:blipFill>
        <p:spPr>
          <a:xfrm>
            <a:off x="5958024" y="682105"/>
            <a:ext cx="2205501" cy="3523828"/>
          </a:xfrm>
          <a:prstGeom prst="rect">
            <a:avLst/>
          </a:prstGeom>
        </p:spPr>
      </p:pic>
      <p:sp>
        <p:nvSpPr>
          <p:cNvPr id="1048626" name="TextBox 16"/>
          <p:cNvSpPr txBox="1"/>
          <p:nvPr/>
        </p:nvSpPr>
        <p:spPr>
          <a:xfrm>
            <a:off x="477012" y="5430129"/>
            <a:ext cx="2887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400" dirty="0">
                <a:latin typeface="Berlin Sans FB" panose="020E0602020502020306" pitchFamily="34" charset="0"/>
              </a:rPr>
              <a:t>Easter Egg in grass </a:t>
            </a:r>
          </a:p>
          <a:p>
            <a:pPr algn="ctr"/>
            <a:r>
              <a:rPr lang="en-US" altLang="en-GB" sz="2400" dirty="0">
                <a:latin typeface="Berlin Sans FB" panose="020E0602020502020306" pitchFamily="34" charset="0"/>
              </a:rPr>
              <a:t>using </a:t>
            </a:r>
            <a:r>
              <a:rPr lang="en-US" altLang="en-GB" sz="2400" dirty="0" err="1">
                <a:latin typeface="Berlin Sans FB" panose="020E0602020502020306" pitchFamily="34" charset="0"/>
              </a:rPr>
              <a:t>coloured</a:t>
            </a:r>
            <a:r>
              <a:rPr lang="en-US" altLang="en-GB" sz="2400" dirty="0">
                <a:latin typeface="Berlin Sans FB" panose="020E0602020502020306" pitchFamily="34" charset="0"/>
              </a:rPr>
              <a:t> paper</a:t>
            </a:r>
            <a:r>
              <a:rPr lang="en-ZA" sz="2400" dirty="0">
                <a:latin typeface="Berlin Sans FB" panose="020E0602020502020306" pitchFamily="34" charset="0"/>
              </a:rPr>
              <a:t> </a:t>
            </a:r>
            <a:endParaRPr lang="zh-CN" altLang="en-US" dirty="0"/>
          </a:p>
        </p:txBody>
      </p:sp>
      <p:sp>
        <p:nvSpPr>
          <p:cNvPr id="1048627" name="TextBox 17"/>
          <p:cNvSpPr txBox="1"/>
          <p:nvPr/>
        </p:nvSpPr>
        <p:spPr>
          <a:xfrm>
            <a:off x="3566508" y="5023522"/>
            <a:ext cx="2490308" cy="80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400" dirty="0">
                <a:latin typeface="Berlin Sans FB" panose="020E0602020502020306" pitchFamily="34" charset="0"/>
              </a:rPr>
              <a:t>Easter bunny toilet roll stamp</a:t>
            </a:r>
            <a:r>
              <a:rPr lang="en-ZA" sz="2400" dirty="0">
                <a:latin typeface="Berlin Sans FB" panose="020E0602020502020306" pitchFamily="34" charset="0"/>
              </a:rPr>
              <a:t> </a:t>
            </a:r>
            <a:endParaRPr lang="zh-CN" altLang="en-US"/>
          </a:p>
        </p:txBody>
      </p:sp>
      <p:sp>
        <p:nvSpPr>
          <p:cNvPr id="1048628" name="TextBox 18"/>
          <p:cNvSpPr txBox="1"/>
          <p:nvPr/>
        </p:nvSpPr>
        <p:spPr>
          <a:xfrm>
            <a:off x="6483293" y="4267582"/>
            <a:ext cx="2694445" cy="447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400" dirty="0">
                <a:latin typeface="Berlin Sans FB" panose="020E0602020502020306" pitchFamily="34" charset="0"/>
              </a:rPr>
              <a:t>Peg and egg </a:t>
            </a:r>
            <a:r>
              <a:rPr lang="en-ZA" sz="2400" dirty="0">
                <a:latin typeface="Berlin Sans FB" panose="020E0602020502020306" pitchFamily="34" charset="0"/>
              </a:rPr>
              <a:t> </a:t>
            </a:r>
            <a:endParaRPr lang="zh-CN" altLang="en-US"/>
          </a:p>
        </p:txBody>
      </p:sp>
      <p:sp>
        <p:nvSpPr>
          <p:cNvPr id="1048629" name="Thought Bubble: Cloud 4"/>
          <p:cNvSpPr/>
          <p:nvPr/>
        </p:nvSpPr>
        <p:spPr>
          <a:xfrm rot="21065617" flipH="1">
            <a:off x="8235433" y="2350270"/>
            <a:ext cx="3390638" cy="1716541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30" name="TextBox 1"/>
          <p:cNvSpPr txBox="1"/>
          <p:nvPr/>
        </p:nvSpPr>
        <p:spPr>
          <a:xfrm>
            <a:off x="8473234" y="2523639"/>
            <a:ext cx="2882221" cy="129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latin typeface="Berlin Sans FB" panose="020E0602020502020306" pitchFamily="34" charset="0"/>
              </a:rPr>
              <a:t>Here are 3 creative activity ideas. No need to do all of them, just choose one that you have materials for. </a:t>
            </a:r>
          </a:p>
          <a:p>
            <a:pPr algn="ctr"/>
            <a:r>
              <a:rPr lang="en-ZA" sz="1600" dirty="0">
                <a:latin typeface="Berlin Sans FB" panose="020E0602020502020306" pitchFamily="34" charset="0"/>
              </a:rPr>
              <a:t>Happy making!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09924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32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8723" y="356330"/>
            <a:ext cx="11474556" cy="6145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33" name="TextBox 11"/>
          <p:cNvSpPr txBox="1"/>
          <p:nvPr/>
        </p:nvSpPr>
        <p:spPr>
          <a:xfrm>
            <a:off x="740899" y="633046"/>
            <a:ext cx="10882303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u="sng" dirty="0">
                <a:latin typeface="Berlin Sans FB" panose="020E0602020502020306" pitchFamily="34" charset="0"/>
              </a:rPr>
              <a:t>Creative</a:t>
            </a:r>
            <a:r>
              <a:rPr lang="en-US" altLang="en-GB" sz="3600" u="sng" dirty="0">
                <a:latin typeface="Berlin Sans FB" panose="020E0602020502020306" pitchFamily="34" charset="0"/>
              </a:rPr>
              <a:t> Art</a:t>
            </a:r>
            <a:r>
              <a:rPr lang="en-ZA" sz="3600" u="sng" dirty="0">
                <a:latin typeface="Berlin Sans FB" panose="020E0602020502020306" pitchFamily="34" charset="0"/>
              </a:rPr>
              <a:t> Activities</a:t>
            </a:r>
            <a:r>
              <a:rPr lang="en-US" altLang="en-GB" sz="3600" u="sng" dirty="0">
                <a:latin typeface="Berlin Sans FB" panose="020E0602020502020306" pitchFamily="34" charset="0"/>
              </a:rPr>
              <a:t> -</a:t>
            </a:r>
            <a:endParaRPr lang="zh-CN" altLang="en-US"/>
          </a:p>
          <a:p>
            <a:pPr algn="ctr"/>
            <a:r>
              <a:rPr lang="en-US" altLang="en-GB" sz="3600" u="sng" dirty="0">
                <a:latin typeface="Berlin Sans FB" panose="020E0602020502020306" pitchFamily="34" charset="0"/>
              </a:rPr>
              <a:t> Materials Needed</a:t>
            </a:r>
            <a:r>
              <a:rPr lang="en-ZA" sz="3600" u="sng" dirty="0">
                <a:latin typeface="Berlin Sans FB" panose="020E0602020502020306" pitchFamily="34" charset="0"/>
              </a:rPr>
              <a:t>  </a:t>
            </a:r>
            <a:endParaRPr lang="zh-CN" altLang="en-US"/>
          </a:p>
        </p:txBody>
      </p:sp>
      <p:pic>
        <p:nvPicPr>
          <p:cNvPr id="2097175" name="Picture 2" descr="A picture containing table, wooden, sitting, piece  Description automatically generated"/>
          <p:cNvPicPr>
            <a:picLocks noChangeAspect="1"/>
          </p:cNvPicPr>
          <p:nvPr/>
        </p:nvPicPr>
        <p:blipFill>
          <a:blip r:embed="rId2"/>
          <a:srcRect t="11041" b="11041"/>
          <a:stretch>
            <a:fillRect/>
          </a:stretch>
        </p:blipFill>
        <p:spPr>
          <a:xfrm>
            <a:off x="4486150" y="2481484"/>
            <a:ext cx="1754142" cy="1247914"/>
          </a:xfrm>
          <a:prstGeom prst="rect">
            <a:avLst/>
          </a:prstGeom>
        </p:spPr>
      </p:pic>
      <p:pic>
        <p:nvPicPr>
          <p:cNvPr id="2097176" name="Picture 7"/>
          <p:cNvPicPr>
            <a:picLocks noChangeAspect="1"/>
          </p:cNvPicPr>
          <p:nvPr/>
        </p:nvPicPr>
        <p:blipFill rotWithShape="1">
          <a:blip r:embed="rId3"/>
          <a:srcRect t="17796" b="17796"/>
          <a:stretch>
            <a:fillRect/>
          </a:stretch>
        </p:blipFill>
        <p:spPr>
          <a:xfrm>
            <a:off x="1045097" y="2051480"/>
            <a:ext cx="1242412" cy="1250042"/>
          </a:xfrm>
          <a:prstGeom prst="rect">
            <a:avLst/>
          </a:prstGeom>
        </p:spPr>
      </p:pic>
      <p:pic>
        <p:nvPicPr>
          <p:cNvPr id="2097177" name="Picture 15" descr="A picture containing table, plate, food  Description automatically generated"/>
          <p:cNvPicPr>
            <a:picLocks noChangeAspect="1"/>
          </p:cNvPicPr>
          <p:nvPr/>
        </p:nvPicPr>
        <p:blipFill>
          <a:blip r:embed="rId4"/>
          <a:srcRect l="14025" r="14025"/>
          <a:stretch>
            <a:fillRect/>
          </a:stretch>
        </p:blipFill>
        <p:spPr>
          <a:xfrm>
            <a:off x="8547008" y="2238325"/>
            <a:ext cx="1388064" cy="1697615"/>
          </a:xfrm>
          <a:prstGeom prst="rect">
            <a:avLst/>
          </a:prstGeom>
        </p:spPr>
      </p:pic>
      <p:sp>
        <p:nvSpPr>
          <p:cNvPr id="1048634" name="TextBox 16"/>
          <p:cNvSpPr txBox="1"/>
          <p:nvPr/>
        </p:nvSpPr>
        <p:spPr>
          <a:xfrm>
            <a:off x="358722" y="1624914"/>
            <a:ext cx="3258442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1900" b="1" dirty="0">
                <a:solidFill>
                  <a:srgbClr val="0000FF"/>
                </a:solidFill>
                <a:latin typeface="Berlin Sans FB" panose="020E0602020502020306" pitchFamily="34" charset="0"/>
              </a:rPr>
              <a:t>Easter Egg in Grass</a:t>
            </a:r>
            <a:r>
              <a:rPr lang="en-US" altLang="en-GB" sz="2400" dirty="0">
                <a:latin typeface="Berlin Sans FB" panose="020E0602020502020306" pitchFamily="34" charset="0"/>
              </a:rPr>
              <a:t> </a:t>
            </a:r>
            <a:r>
              <a:rPr lang="en-ZA" sz="2400" dirty="0">
                <a:latin typeface="Berlin Sans FB" panose="020E0602020502020306" pitchFamily="34" charset="0"/>
              </a:rPr>
              <a:t> </a:t>
            </a:r>
            <a:endParaRPr lang="zh-CN" altLang="en-US"/>
          </a:p>
        </p:txBody>
      </p:sp>
      <p:sp>
        <p:nvSpPr>
          <p:cNvPr id="1048635" name="TextBox 17"/>
          <p:cNvSpPr txBox="1"/>
          <p:nvPr/>
        </p:nvSpPr>
        <p:spPr>
          <a:xfrm>
            <a:off x="4121947" y="1791286"/>
            <a:ext cx="2490308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1900" b="1" dirty="0">
                <a:solidFill>
                  <a:srgbClr val="0000FF"/>
                </a:solidFill>
                <a:latin typeface="Berlin Sans FB" panose="020E0602020502020306" pitchFamily="34" charset="0"/>
              </a:rPr>
              <a:t>Easter bunny toilet roll stamp</a:t>
            </a:r>
            <a:r>
              <a:rPr lang="en-ZA" sz="2400" dirty="0">
                <a:latin typeface="Berlin Sans FB" panose="020E0602020502020306" pitchFamily="34" charset="0"/>
              </a:rPr>
              <a:t> </a:t>
            </a:r>
            <a:endParaRPr lang="zh-CN" altLang="en-US"/>
          </a:p>
        </p:txBody>
      </p:sp>
      <p:sp>
        <p:nvSpPr>
          <p:cNvPr id="1048636" name="TextBox 18"/>
          <p:cNvSpPr txBox="1"/>
          <p:nvPr/>
        </p:nvSpPr>
        <p:spPr>
          <a:xfrm>
            <a:off x="7835915" y="1791285"/>
            <a:ext cx="2694445" cy="383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1900" b="1" dirty="0">
                <a:solidFill>
                  <a:srgbClr val="0000FF"/>
                </a:solidFill>
                <a:latin typeface="Berlin Sans FB" panose="020E0602020502020306" pitchFamily="34" charset="0"/>
              </a:rPr>
              <a:t>Peg and egg</a:t>
            </a:r>
            <a:r>
              <a:rPr lang="en-ZA" sz="2400" dirty="0">
                <a:latin typeface="Berlin Sans FB" panose="020E0602020502020306" pitchFamily="34" charset="0"/>
              </a:rPr>
              <a:t> </a:t>
            </a:r>
            <a:endParaRPr lang="zh-CN" altLang="en-US"/>
          </a:p>
        </p:txBody>
      </p:sp>
      <p:sp>
        <p:nvSpPr>
          <p:cNvPr id="1048637" name="TextBox 1048636"/>
          <p:cNvSpPr txBox="1"/>
          <p:nvPr/>
        </p:nvSpPr>
        <p:spPr>
          <a:xfrm>
            <a:off x="752134" y="3451128"/>
            <a:ext cx="2358409" cy="286232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</a:rPr>
              <a:t>•</a:t>
            </a:r>
            <a:r>
              <a:rPr lang="en-US" altLang="en-GB" sz="1600" dirty="0">
                <a:solidFill>
                  <a:srgbClr val="000000"/>
                </a:solidFill>
              </a:rPr>
              <a:t>paper</a:t>
            </a:r>
            <a:endParaRPr lang="en-ZA" sz="1600" dirty="0">
              <a:solidFill>
                <a:srgbClr val="000000"/>
              </a:solidFill>
            </a:endParaRPr>
          </a:p>
          <a:p>
            <a:r>
              <a:rPr lang="en-GB" sz="1600" dirty="0">
                <a:solidFill>
                  <a:srgbClr val="000000"/>
                </a:solidFill>
              </a:rPr>
              <a:t>•</a:t>
            </a:r>
            <a:r>
              <a:rPr lang="en-US" altLang="en-GB" sz="1600" dirty="0">
                <a:solidFill>
                  <a:srgbClr val="000000"/>
                </a:solidFill>
              </a:rPr>
              <a:t> scissors </a:t>
            </a:r>
            <a:endParaRPr lang="en-ZA" sz="1600" dirty="0">
              <a:solidFill>
                <a:srgbClr val="000000"/>
              </a:solidFill>
            </a:endParaRPr>
          </a:p>
          <a:p>
            <a:r>
              <a:rPr lang="en-GB" sz="1600" dirty="0">
                <a:solidFill>
                  <a:srgbClr val="000000"/>
                </a:solidFill>
              </a:rPr>
              <a:t>•</a:t>
            </a:r>
            <a:r>
              <a:rPr lang="en-US" altLang="en-GB" sz="1600" dirty="0">
                <a:solidFill>
                  <a:srgbClr val="000000"/>
                </a:solidFill>
              </a:rPr>
              <a:t>crayons</a:t>
            </a:r>
            <a:endParaRPr lang="en-ZA" sz="1600" dirty="0">
              <a:solidFill>
                <a:srgbClr val="000000"/>
              </a:solidFill>
            </a:endParaRPr>
          </a:p>
          <a:p>
            <a:r>
              <a:rPr lang="en-GB" altLang="en-GB" sz="1600" dirty="0">
                <a:solidFill>
                  <a:srgbClr val="000000"/>
                </a:solidFill>
              </a:rPr>
              <a:t>•</a:t>
            </a:r>
            <a:r>
              <a:rPr lang="en-US" altLang="en-GB" sz="1600" dirty="0">
                <a:solidFill>
                  <a:srgbClr val="000000"/>
                </a:solidFill>
              </a:rPr>
              <a:t> Glue</a:t>
            </a:r>
            <a:endParaRPr lang="en-ZA" sz="1600" dirty="0">
              <a:solidFill>
                <a:srgbClr val="000000"/>
              </a:solidFill>
            </a:endParaRPr>
          </a:p>
          <a:p>
            <a:endParaRPr lang="en-ZA" sz="1600" dirty="0">
              <a:solidFill>
                <a:srgbClr val="000000"/>
              </a:solidFill>
            </a:endParaRPr>
          </a:p>
          <a:p>
            <a:r>
              <a:rPr lang="en-US" altLang="en-GB" sz="1600" dirty="0">
                <a:solidFill>
                  <a:srgbClr val="000000"/>
                </a:solidFill>
              </a:rPr>
              <a:t>Cut out a grass and an egg template. Allow the kids to </a:t>
            </a:r>
            <a:r>
              <a:rPr lang="en-US" altLang="en-GB" sz="1600" dirty="0" err="1">
                <a:solidFill>
                  <a:srgbClr val="000000"/>
                </a:solidFill>
              </a:rPr>
              <a:t>colour</a:t>
            </a:r>
            <a:r>
              <a:rPr lang="en-US" altLang="en-GB" sz="1600" dirty="0">
                <a:solidFill>
                  <a:srgbClr val="000000"/>
                </a:solidFill>
              </a:rPr>
              <a:t> and decorate as they want. Glue the grass at one end to close and place the egg inside.</a:t>
            </a:r>
            <a:endParaRPr lang="en-ZA" sz="1600" dirty="0">
              <a:solidFill>
                <a:srgbClr val="000000"/>
              </a:solidFill>
            </a:endParaRPr>
          </a:p>
        </p:txBody>
      </p:sp>
      <p:sp>
        <p:nvSpPr>
          <p:cNvPr id="1048638" name="TextBox 1048637"/>
          <p:cNvSpPr txBox="1"/>
          <p:nvPr/>
        </p:nvSpPr>
        <p:spPr>
          <a:xfrm>
            <a:off x="4278984" y="3729398"/>
            <a:ext cx="3099583" cy="3063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•</a:t>
            </a:r>
            <a:r>
              <a:rPr lang="en-US" altLang="en-GB" sz="1500">
                <a:solidFill>
                  <a:srgbClr val="000000"/>
                </a:solidFill>
              </a:rPr>
              <a:t> 3 toilet roll holders</a:t>
            </a:r>
            <a:endParaRPr lang="en-ZA" sz="1500">
              <a:solidFill>
                <a:srgbClr val="000000"/>
              </a:solidFill>
            </a:endParaRPr>
          </a:p>
          <a:p>
            <a:r>
              <a:rPr lang="en-GB" sz="1500">
                <a:solidFill>
                  <a:srgbClr val="000000"/>
                </a:solidFill>
              </a:rPr>
              <a:t>•</a:t>
            </a:r>
            <a:r>
              <a:rPr lang="en-US" altLang="en-GB" sz="1500">
                <a:solidFill>
                  <a:srgbClr val="000000"/>
                </a:solidFill>
              </a:rPr>
              <a:t>paint</a:t>
            </a:r>
            <a:endParaRPr lang="en-ZA" sz="1500">
              <a:solidFill>
                <a:srgbClr val="000000"/>
              </a:solidFill>
            </a:endParaRPr>
          </a:p>
          <a:p>
            <a:r>
              <a:rPr lang="en-GB" sz="1500">
                <a:solidFill>
                  <a:srgbClr val="000000"/>
                </a:solidFill>
              </a:rPr>
              <a:t>•</a:t>
            </a:r>
            <a:r>
              <a:rPr lang="en-US" altLang="en-GB" sz="1500">
                <a:solidFill>
                  <a:srgbClr val="000000"/>
                </a:solidFill>
              </a:rPr>
              <a:t>paper</a:t>
            </a:r>
            <a:endParaRPr lang="en-ZA" sz="1500">
              <a:solidFill>
                <a:srgbClr val="000000"/>
              </a:solidFill>
            </a:endParaRPr>
          </a:p>
          <a:p>
            <a:r>
              <a:rPr lang="en-GB" altLang="en-GB" sz="1500">
                <a:solidFill>
                  <a:srgbClr val="000000"/>
                </a:solidFill>
              </a:rPr>
              <a:t>•</a:t>
            </a:r>
            <a:r>
              <a:rPr lang="en-US" altLang="en-GB" sz="1500">
                <a:solidFill>
                  <a:srgbClr val="000000"/>
                </a:solidFill>
              </a:rPr>
              <a:t> Scissors </a:t>
            </a:r>
            <a:endParaRPr lang="en-ZA" sz="1500">
              <a:solidFill>
                <a:srgbClr val="000000"/>
              </a:solidFill>
            </a:endParaRPr>
          </a:p>
          <a:p>
            <a:endParaRPr lang="en-ZA" sz="1500">
              <a:solidFill>
                <a:srgbClr val="000000"/>
              </a:solidFill>
            </a:endParaRPr>
          </a:p>
          <a:p>
            <a:r>
              <a:rPr lang="en-US" altLang="en-GB" sz="1500">
                <a:solidFill>
                  <a:srgbClr val="000000"/>
                </a:solidFill>
              </a:rPr>
              <a:t>Start by cutting the toilet roll holder and stick together as seen in the picture, to create a bunny. Then, dip in paint and place on paper as a stamp. Allow the kids to decorate their easter bunny.</a:t>
            </a:r>
            <a:endParaRPr lang="en-ZA" sz="1500">
              <a:solidFill>
                <a:srgbClr val="000000"/>
              </a:solidFill>
            </a:endParaRPr>
          </a:p>
          <a:p>
            <a:endParaRPr lang="en-ZA" sz="1500">
              <a:solidFill>
                <a:srgbClr val="000000"/>
              </a:solidFill>
            </a:endParaRPr>
          </a:p>
        </p:txBody>
      </p:sp>
      <p:sp>
        <p:nvSpPr>
          <p:cNvPr id="1048639" name="TextBox 1048638"/>
          <p:cNvSpPr txBox="1"/>
          <p:nvPr/>
        </p:nvSpPr>
        <p:spPr>
          <a:xfrm>
            <a:off x="8458826" y="4091348"/>
            <a:ext cx="2952493" cy="236988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0000"/>
                </a:solidFill>
              </a:rPr>
              <a:t>•</a:t>
            </a:r>
            <a:r>
              <a:rPr lang="en-US" altLang="en-GB" sz="1500" dirty="0">
                <a:solidFill>
                  <a:srgbClr val="000000"/>
                </a:solidFill>
              </a:rPr>
              <a:t> A peg</a:t>
            </a:r>
            <a:endParaRPr lang="en-ZA" sz="2800" dirty="0">
              <a:solidFill>
                <a:srgbClr val="000000"/>
              </a:solidFill>
            </a:endParaRPr>
          </a:p>
          <a:p>
            <a:r>
              <a:rPr lang="en-GB" sz="1500" dirty="0">
                <a:solidFill>
                  <a:srgbClr val="000000"/>
                </a:solidFill>
              </a:rPr>
              <a:t>•</a:t>
            </a:r>
            <a:r>
              <a:rPr lang="en-US" altLang="en-GB" sz="1500" dirty="0">
                <a:solidFill>
                  <a:srgbClr val="000000"/>
                </a:solidFill>
              </a:rPr>
              <a:t> Cardboard</a:t>
            </a:r>
            <a:endParaRPr lang="en-ZA" sz="2800" dirty="0">
              <a:solidFill>
                <a:srgbClr val="000000"/>
              </a:solidFill>
            </a:endParaRPr>
          </a:p>
          <a:p>
            <a:r>
              <a:rPr lang="en-GB" sz="1500" dirty="0">
                <a:solidFill>
                  <a:srgbClr val="000000"/>
                </a:solidFill>
              </a:rPr>
              <a:t>•</a:t>
            </a:r>
            <a:r>
              <a:rPr lang="en-US" altLang="en-GB" sz="1500" dirty="0">
                <a:solidFill>
                  <a:srgbClr val="000000"/>
                </a:solidFill>
              </a:rPr>
              <a:t>Scissors </a:t>
            </a:r>
            <a:endParaRPr lang="en-ZA" sz="2800" dirty="0">
              <a:solidFill>
                <a:srgbClr val="000000"/>
              </a:solidFill>
            </a:endParaRPr>
          </a:p>
          <a:p>
            <a:r>
              <a:rPr lang="en-GB" sz="1500" dirty="0">
                <a:solidFill>
                  <a:srgbClr val="000000"/>
                </a:solidFill>
              </a:rPr>
              <a:t>•</a:t>
            </a:r>
            <a:r>
              <a:rPr lang="en-US" altLang="en-GB" sz="1500" dirty="0">
                <a:solidFill>
                  <a:srgbClr val="000000"/>
                </a:solidFill>
              </a:rPr>
              <a:t> Crayon</a:t>
            </a:r>
            <a:endParaRPr lang="en-ZA" sz="2800" dirty="0">
              <a:solidFill>
                <a:srgbClr val="000000"/>
              </a:solidFill>
            </a:endParaRPr>
          </a:p>
          <a:p>
            <a:endParaRPr lang="en-ZA" sz="2800" dirty="0">
              <a:solidFill>
                <a:srgbClr val="000000"/>
              </a:solidFill>
            </a:endParaRPr>
          </a:p>
          <a:p>
            <a:r>
              <a:rPr lang="en-US" altLang="en-GB" sz="1500" dirty="0">
                <a:solidFill>
                  <a:srgbClr val="000000"/>
                </a:solidFill>
              </a:rPr>
              <a:t>Cut an eggshell template and a chick as seen in the picture. Allow the kids to </a:t>
            </a:r>
            <a:r>
              <a:rPr lang="en-US" altLang="en-GB" sz="1500" dirty="0" err="1">
                <a:solidFill>
                  <a:srgbClr val="000000"/>
                </a:solidFill>
              </a:rPr>
              <a:t>colour</a:t>
            </a:r>
            <a:r>
              <a:rPr lang="en-US" altLang="en-GB" sz="1500" dirty="0">
                <a:solidFill>
                  <a:srgbClr val="000000"/>
                </a:solidFill>
              </a:rPr>
              <a:t> as they want and stick it onto the peg.</a:t>
            </a:r>
            <a:endParaRPr lang="en-ZA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41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42" name="TextBox 5"/>
          <p:cNvSpPr txBox="1"/>
          <p:nvPr/>
        </p:nvSpPr>
        <p:spPr>
          <a:xfrm>
            <a:off x="740899" y="633046"/>
            <a:ext cx="2761956" cy="1158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3600" u="sng" dirty="0">
                <a:latin typeface="Berlin Sans FB" panose="020E0602020502020306" pitchFamily="34" charset="0"/>
              </a:rPr>
              <a:t>Fine motor activities </a:t>
            </a:r>
            <a:r>
              <a:rPr lang="en-ZA" sz="3600" dirty="0">
                <a:latin typeface="Berlin Sans FB" panose="020E0602020502020306" pitchFamily="34" charset="0"/>
              </a:rPr>
              <a:t> </a:t>
            </a:r>
            <a:endParaRPr lang="zh-CN" altLang="en-US"/>
          </a:p>
        </p:txBody>
      </p:sp>
      <p:sp>
        <p:nvSpPr>
          <p:cNvPr id="1048643" name="TextBox 7"/>
          <p:cNvSpPr txBox="1"/>
          <p:nvPr/>
        </p:nvSpPr>
        <p:spPr>
          <a:xfrm>
            <a:off x="1244990" y="1759437"/>
            <a:ext cx="4515730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ZA" sz="28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2097178" name="Picture 209717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06667" y="2132736"/>
            <a:ext cx="2430420" cy="3656710"/>
          </a:xfrm>
          <a:prstGeom prst="rect">
            <a:avLst/>
          </a:prstGeom>
        </p:spPr>
      </p:pic>
      <p:sp>
        <p:nvSpPr>
          <p:cNvPr id="1048644" name="TextBox 1048643"/>
          <p:cNvSpPr txBox="1"/>
          <p:nvPr/>
        </p:nvSpPr>
        <p:spPr>
          <a:xfrm>
            <a:off x="3502855" y="2450816"/>
            <a:ext cx="2553070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en-GB" sz="2000" dirty="0">
                <a:solidFill>
                  <a:srgbClr val="000000"/>
                </a:solidFill>
              </a:rPr>
              <a:t>Paper Tearing - draw a template of an egg as seen in the picture. Using different </a:t>
            </a:r>
            <a:r>
              <a:rPr lang="en-US" altLang="en-GB" sz="2000" dirty="0" err="1">
                <a:solidFill>
                  <a:srgbClr val="000000"/>
                </a:solidFill>
              </a:rPr>
              <a:t>coloured</a:t>
            </a:r>
            <a:r>
              <a:rPr lang="en-US" altLang="en-GB" sz="2000" dirty="0">
                <a:solidFill>
                  <a:srgbClr val="000000"/>
                </a:solidFill>
              </a:rPr>
              <a:t> paper, allow children to tear apart and stick over the template.</a:t>
            </a:r>
            <a:endParaRPr lang="en-ZA" sz="2000" dirty="0">
              <a:solidFill>
                <a:srgbClr val="000000"/>
              </a:solidFill>
            </a:endParaRPr>
          </a:p>
        </p:txBody>
      </p:sp>
      <p:sp>
        <p:nvSpPr>
          <p:cNvPr id="1048645" name="TextBox 1048644"/>
          <p:cNvSpPr txBox="1"/>
          <p:nvPr/>
        </p:nvSpPr>
        <p:spPr>
          <a:xfrm>
            <a:off x="6528698" y="558799"/>
            <a:ext cx="5010859" cy="575542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en-GB" sz="2800" b="1" u="sng" dirty="0">
                <a:solidFill>
                  <a:srgbClr val="0000FF"/>
                </a:solidFill>
              </a:rPr>
              <a:t>Extra fine motor skills activities:</a:t>
            </a:r>
            <a:endParaRPr lang="en-ZA" sz="2800" b="1" u="sng" dirty="0">
              <a:solidFill>
                <a:srgbClr val="0000FF"/>
              </a:solidFill>
            </a:endParaRPr>
          </a:p>
          <a:p>
            <a:endParaRPr lang="en-ZA" sz="2800" dirty="0">
              <a:solidFill>
                <a:srgbClr val="000000"/>
              </a:solidFill>
            </a:endParaRPr>
          </a:p>
          <a:p>
            <a:r>
              <a:rPr lang="en-US" altLang="en-GB" sz="2000" dirty="0">
                <a:solidFill>
                  <a:srgbClr val="000000"/>
                </a:solidFill>
              </a:rPr>
              <a:t>1. Cutting - draw a straight line on a page and get learners to cut along the line.</a:t>
            </a:r>
            <a:endParaRPr lang="en-ZA" sz="2000" dirty="0">
              <a:solidFill>
                <a:srgbClr val="000000"/>
              </a:solidFill>
            </a:endParaRPr>
          </a:p>
          <a:p>
            <a:endParaRPr lang="en-ZA" sz="2000" dirty="0">
              <a:solidFill>
                <a:srgbClr val="000000"/>
              </a:solidFill>
            </a:endParaRPr>
          </a:p>
          <a:p>
            <a:endParaRPr lang="en-ZA" sz="2400" dirty="0">
              <a:solidFill>
                <a:srgbClr val="000000"/>
              </a:solidFill>
            </a:endParaRPr>
          </a:p>
          <a:p>
            <a:endParaRPr lang="en-ZA" sz="2400" dirty="0">
              <a:solidFill>
                <a:srgbClr val="000000"/>
              </a:solidFill>
            </a:endParaRPr>
          </a:p>
          <a:p>
            <a:endParaRPr lang="en-ZA" sz="2400" dirty="0">
              <a:solidFill>
                <a:srgbClr val="000000"/>
              </a:solidFill>
            </a:endParaRPr>
          </a:p>
          <a:p>
            <a:endParaRPr lang="en-ZA" sz="2400" dirty="0">
              <a:solidFill>
                <a:srgbClr val="000000"/>
              </a:solidFill>
            </a:endParaRPr>
          </a:p>
          <a:p>
            <a:endParaRPr lang="en-ZA" sz="2400" dirty="0">
              <a:solidFill>
                <a:srgbClr val="000000"/>
              </a:solidFill>
            </a:endParaRPr>
          </a:p>
          <a:p>
            <a:endParaRPr lang="en-ZA" sz="2400" dirty="0">
              <a:solidFill>
                <a:srgbClr val="000000"/>
              </a:solidFill>
            </a:endParaRPr>
          </a:p>
          <a:p>
            <a:endParaRPr lang="en-ZA" sz="2400" dirty="0">
              <a:solidFill>
                <a:srgbClr val="000000"/>
              </a:solidFill>
            </a:endParaRPr>
          </a:p>
          <a:p>
            <a:endParaRPr lang="en-ZA" sz="2400" dirty="0">
              <a:solidFill>
                <a:srgbClr val="000000"/>
              </a:solidFill>
            </a:endParaRPr>
          </a:p>
          <a:p>
            <a:r>
              <a:rPr lang="en-US" altLang="en-GB" sz="2000" dirty="0">
                <a:solidFill>
                  <a:srgbClr val="000000"/>
                </a:solidFill>
              </a:rPr>
              <a:t>2. Bead Threading - using a string allow learners to thread items such as beads, macaroni, etc.</a:t>
            </a:r>
            <a:endParaRPr lang="en-ZA" sz="2000" dirty="0">
              <a:solidFill>
                <a:srgbClr val="000000"/>
              </a:solidFill>
            </a:endParaRPr>
          </a:p>
        </p:txBody>
      </p:sp>
      <p:sp>
        <p:nvSpPr>
          <p:cNvPr id="1048646" name="Thought Bubble: Cloud 1"/>
          <p:cNvSpPr/>
          <p:nvPr/>
        </p:nvSpPr>
        <p:spPr>
          <a:xfrm flipH="1">
            <a:off x="6353267" y="2697993"/>
            <a:ext cx="2570171" cy="1462013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/>
              <a:t>Watch my video for the cutting activity</a:t>
            </a:r>
            <a:endParaRPr lang="en-ZA"/>
          </a:p>
        </p:txBody>
      </p:sp>
      <p:pic>
        <p:nvPicPr>
          <p:cNvPr id="2097179" name="Picture 2097178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1277" y="2656818"/>
            <a:ext cx="2390519" cy="1544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evt="onBegin"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9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7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9717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48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>
                <a:latin typeface="Berlin Sans FB" panose="020E0602020502020306" pitchFamily="34" charset="0"/>
              </a:rPr>
              <a:t>Highlight, copy and paste the links in your browser tab and watch some interesting video’s </a:t>
            </a:r>
            <a:endParaRPr lang="en-ZA" dirty="0">
              <a:latin typeface="Berlin Sans FB" panose="020E0602020502020306" pitchFamily="34" charset="0"/>
            </a:endParaRPr>
          </a:p>
        </p:txBody>
      </p:sp>
      <p:pic>
        <p:nvPicPr>
          <p:cNvPr id="2097180" name="Picture 4" descr="A drawing of a cartoon character  Description automatically generated"/>
          <p:cNvPicPr>
            <a:picLocks noChangeAspect="1"/>
          </p:cNvPicPr>
          <p:nvPr/>
        </p:nvPicPr>
        <p:blipFill>
          <a:blip r:embed="rId2"/>
          <a:srcRect l="3171" r="3171"/>
          <a:stretch>
            <a:fillRect/>
          </a:stretch>
        </p:blipFill>
        <p:spPr>
          <a:xfrm>
            <a:off x="10025847" y="4370377"/>
            <a:ext cx="1423204" cy="1767956"/>
          </a:xfrm>
          <a:prstGeom prst="rect">
            <a:avLst/>
          </a:prstGeom>
        </p:spPr>
      </p:pic>
      <p:sp>
        <p:nvSpPr>
          <p:cNvPr id="1048649" name="TextBox 5"/>
          <p:cNvSpPr txBox="1"/>
          <p:nvPr/>
        </p:nvSpPr>
        <p:spPr>
          <a:xfrm>
            <a:off x="950748" y="617294"/>
            <a:ext cx="1545872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>
                <a:latin typeface="Berlin Sans FB" panose="020E0602020502020306" pitchFamily="34" charset="0"/>
              </a:rPr>
              <a:t> </a:t>
            </a:r>
            <a:r>
              <a:rPr lang="en-ZA" sz="3600" u="sng" dirty="0">
                <a:latin typeface="Berlin Sans FB" panose="020E0602020502020306" pitchFamily="34" charset="0"/>
              </a:rPr>
              <a:t>Songs</a:t>
            </a:r>
            <a:r>
              <a:rPr lang="en-ZA" sz="3600" dirty="0">
                <a:latin typeface="Berlin Sans FB" panose="020E0602020502020306" pitchFamily="34" charset="0"/>
              </a:rPr>
              <a:t>  </a:t>
            </a:r>
          </a:p>
        </p:txBody>
      </p:sp>
      <p:sp>
        <p:nvSpPr>
          <p:cNvPr id="1048650" name="TextBox 2"/>
          <p:cNvSpPr txBox="1"/>
          <p:nvPr/>
        </p:nvSpPr>
        <p:spPr>
          <a:xfrm>
            <a:off x="1021171" y="1912770"/>
            <a:ext cx="7535865" cy="278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  <a:p>
            <a:r>
              <a:rPr lang="en-US" altLang="en-GB" sz="2100" b="0"/>
              <a:t>Hippity Hop Easter Bunny song -</a:t>
            </a:r>
            <a:endParaRPr lang="zh-CN" altLang="en-US" sz="2100" b="0"/>
          </a:p>
          <a:p>
            <a:r>
              <a:rPr lang="en-US" altLang="en-GB" sz="2100" b="0"/>
              <a:t> </a:t>
            </a:r>
            <a:endParaRPr lang="zh-CN" altLang="en-US" sz="2100" b="0"/>
          </a:p>
          <a:p>
            <a:r>
              <a:rPr lang="en-US" altLang="en-GB" sz="2800" dirty="0">
                <a:hlinkClick r:id="rId3"/>
              </a:rPr>
              <a:t>https://youtu.be/4hfV3ubcnqM </a:t>
            </a:r>
            <a:endParaRPr lang="zh-CN" altLang="en-US" u="none"/>
          </a:p>
          <a:p>
            <a:r>
              <a:rPr lang="en-US" altLang="en-GB" sz="2800" dirty="0">
                <a:hlinkClick r:id="rId3"/>
              </a:rPr>
              <a:t>  </a:t>
            </a:r>
            <a:endParaRPr lang="zh-CN" altLang="en-US"/>
          </a:p>
          <a:p>
            <a:r>
              <a:rPr lang="en-US" altLang="en-GB" sz="2000"/>
              <a:t>Counting Song -</a:t>
            </a:r>
            <a:endParaRPr lang="zh-CN" altLang="en-US" sz="2000"/>
          </a:p>
          <a:p>
            <a:endParaRPr lang="zh-CN" altLang="en-US"/>
          </a:p>
          <a:p>
            <a:r>
              <a:rPr lang="en-ZA" sz="2800" dirty="0">
                <a:hlinkClick r:id="rId4"/>
              </a:rPr>
              <a:t>https://youtu.be/rkxjAa3755U</a:t>
            </a:r>
            <a:r>
              <a:rPr lang="en-ZA" sz="2800" dirty="0"/>
              <a:t>  </a:t>
            </a:r>
            <a:r>
              <a:rPr lang="en-ZA" sz="2800" dirty="0">
                <a:latin typeface="Berlin Sans FB" panose="020E0602020502020306" pitchFamily="34" charset="0"/>
              </a:rPr>
              <a:t> </a:t>
            </a:r>
          </a:p>
        </p:txBody>
      </p:sp>
      <p:sp>
        <p:nvSpPr>
          <p:cNvPr id="1048651" name="Thought Bubble: Cloud 1"/>
          <p:cNvSpPr/>
          <p:nvPr/>
        </p:nvSpPr>
        <p:spPr>
          <a:xfrm flipH="1">
            <a:off x="9101195" y="2844886"/>
            <a:ext cx="2485426" cy="1285461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652" name="TextBox 3"/>
          <p:cNvSpPr txBox="1"/>
          <p:nvPr/>
        </p:nvSpPr>
        <p:spPr>
          <a:xfrm>
            <a:off x="9305190" y="2915478"/>
            <a:ext cx="1906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Berlin Sans FB" panose="020E0602020502020306" pitchFamily="34" charset="0"/>
              </a:rPr>
              <a:t>Get off your </a:t>
            </a:r>
          </a:p>
          <a:p>
            <a:pPr algn="ctr"/>
            <a:r>
              <a:rPr lang="en-ZA" sz="2000" dirty="0">
                <a:latin typeface="Berlin Sans FB" panose="020E0602020502020306" pitchFamily="34" charset="0"/>
              </a:rPr>
              <a:t>feet and sing </a:t>
            </a:r>
          </a:p>
          <a:p>
            <a:pPr algn="ctr"/>
            <a:r>
              <a:rPr lang="en-ZA" sz="2000" dirty="0">
                <a:latin typeface="Berlin Sans FB" panose="020E0602020502020306" pitchFamily="34" charset="0"/>
              </a:rPr>
              <a:t>along</a:t>
            </a:r>
          </a:p>
        </p:txBody>
      </p:sp>
      <p:sp>
        <p:nvSpPr>
          <p:cNvPr id="9" name="Thought Bubble: Cloud 1">
            <a:extLst>
              <a:ext uri="{FF2B5EF4-FFF2-40B4-BE49-F238E27FC236}">
                <a16:creationId xmlns:a16="http://schemas.microsoft.com/office/drawing/2014/main" id="{BF09FD5F-2268-45F8-8BEB-480F97835AC1}"/>
              </a:ext>
            </a:extLst>
          </p:cNvPr>
          <p:cNvSpPr/>
          <p:nvPr/>
        </p:nvSpPr>
        <p:spPr>
          <a:xfrm flipH="1">
            <a:off x="5556337" y="556061"/>
            <a:ext cx="3646855" cy="2748629"/>
          </a:xfrm>
          <a:prstGeom prst="cloudCallo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rgbClr val="FF6600"/>
                </a:solidFill>
              </a:rPr>
              <a:t>Please highlight, copy and paste these links into your Internet browser, to access these videos. </a:t>
            </a:r>
            <a:r>
              <a:rPr lang="en-US" altLang="en-GB" sz="2000" b="1" dirty="0">
                <a:solidFill>
                  <a:srgbClr val="008000"/>
                </a:solidFill>
              </a:rPr>
              <a:t>Lets sing along!!</a:t>
            </a:r>
            <a:endParaRPr lang="en-ZA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799</Words>
  <Application>Microsoft Office PowerPoint</Application>
  <PresentationFormat>Widescreen</PresentationFormat>
  <Paragraphs>130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JANE LAND</dc:creator>
  <cp:lastModifiedBy>Gary Lezar</cp:lastModifiedBy>
  <cp:revision>3</cp:revision>
  <dcterms:created xsi:type="dcterms:W3CDTF">2020-03-30T08:19:20Z</dcterms:created>
  <dcterms:modified xsi:type="dcterms:W3CDTF">2020-04-08T12:02:38Z</dcterms:modified>
</cp:coreProperties>
</file>